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Dosis"/>
      <p:regular r:id="rId30"/>
      <p:bold r:id="rId31"/>
    </p:embeddedFont>
    <p:embeddedFont>
      <p:font typeface="Arial Narrow"/>
      <p:regular r:id="rId32"/>
      <p:bold r:id="rId33"/>
      <p:italic r:id="rId34"/>
      <p:boldItalic r:id="rId35"/>
    </p:embeddedFont>
    <p:embeddedFont>
      <p:font typeface="Source Code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iY47di1/5Ns1hyqnzoJjj+aObI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osis-bold.fntdata"/><Relationship Id="rId30" Type="http://schemas.openxmlformats.org/officeDocument/2006/relationships/font" Target="fonts/Dosis-regular.fntdata"/><Relationship Id="rId11" Type="http://schemas.openxmlformats.org/officeDocument/2006/relationships/slide" Target="slides/slide6.xml"/><Relationship Id="rId33" Type="http://schemas.openxmlformats.org/officeDocument/2006/relationships/font" Target="fonts/ArialNarrow-bold.fntdata"/><Relationship Id="rId10" Type="http://schemas.openxmlformats.org/officeDocument/2006/relationships/slide" Target="slides/slide5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8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7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10.xml"/><Relationship Id="rId37" Type="http://schemas.openxmlformats.org/officeDocument/2006/relationships/font" Target="fonts/SourceCodePro-bold.fntdata"/><Relationship Id="rId14" Type="http://schemas.openxmlformats.org/officeDocument/2006/relationships/slide" Target="slides/slide9.xml"/><Relationship Id="rId36" Type="http://schemas.openxmlformats.org/officeDocument/2006/relationships/font" Target="fonts/SourceCode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Code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CodePr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Wg5_AKiLINc&amp;list=PLy07i0JqkPOrvdM6lrX8dGtSMJl4tTB3l&amp;index=13&amp;t=73s" TargetMode="External"/><Relationship Id="rId3" Type="http://schemas.openxmlformats.org/officeDocument/2006/relationships/hyperlink" Target="https://www.youtube.com/watch?v=y2bggxO5poM&amp;list=PLy07i0JqkPOrvdM6lrX8dGtSMJl4tTB3l&amp;index=14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wikipedia.org/wiki/%D0%A6%D0%B5%D0%BB%D1%8B%D0%B9_%D1%82%D0%BE%D0%BD" TargetMode="External"/><Relationship Id="rId3" Type="http://schemas.openxmlformats.org/officeDocument/2006/relationships/hyperlink" Target="https://ru.wikipedia.org/wiki/%D0%9F%D0%BE%D0%BB%D1%83%D1%82%D0%BE%D0%BD" TargetMode="External"/><Relationship Id="rId4" Type="http://schemas.openxmlformats.org/officeDocument/2006/relationships/hyperlink" Target="https://ru.wikipedia.org/wiki/%D0%A2%D0%B5%D1%80%D1%86%D0%B8%D1%8F_(%D0%B8%D0%BD%D1%82%D0%B5%D1%80%D0%B2%D0%B0%D0%BB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/>
              <a:t>Основания доклада: опыт разработки проекта “Томский кластер развития образования”, составление аналитического доклада о понятии Экосистема, АНАЛИЗ КЕЙСОВ СОПРОВОЖДЕНИЯ ИНДИВИДУАЛЬНЫХ, ОБРАЗОВАТЕЛЬНЫХ И ПРОФЕССИОНАЛЬНЫХ ТРАЕКТОРИЙ В ПРОГРАММАХ ДПО, НАПРАВЛЕННЫХ НА СОДЕЙСТВИЕ ЗАНЯТОСТИ, ОБЕСПЕЧИВАЮЩИХ АКТУАЛИЗАЦИЮ ЧЕЛОВЕЧЕСКОГО ПОТЕНЦИАЛА И ПОВЫШЕНИЯ КАЧЕСТВА ЖИЗНИ НАСЕЛЕНИЯ в проекте ИО ТГУ “ Направления трансформации модели ДПО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1111ce7b9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Позиционирование или расстановка индивидов в пространстве социальных взаимодействий составляет фундамент социальной жизни….  (Гидденс Э. Конституирование общества: Очерк теории структурации. 1984 г.)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e1111ce7b9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1111ce7b9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e1111ce7b9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e1111ce7b9_0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Из исследования: </a:t>
            </a:r>
            <a:r>
              <a:rPr lang="ru-RU"/>
              <a:t>Дополнительное профессиональное образование взрослых во Франции. Татьяна Мысина, Елена Ушакова. 2022 год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https://www.youtube.com/watch?v=Wg5_AKiLINc&amp;list=PLy07i0JqkPOrvdM6lrX8dGtSMJl4tTB3l&amp;index=13&amp;t=73s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https://www.youtube.com/watch?v=y2bggxO5poM&amp;list=PLy07i0JqkPOrvdM6lrX8dGtSMJl4tTB3l&amp;index=14</a:t>
            </a:r>
            <a:r>
              <a:rPr lang="ru-RU" sz="1100"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1e1111ce7b9_0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2d4646af9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Проблема межсферных переходов - какими позициями удерживается и за счет чего, как д.б. устроены интерфейсы? Пример из ИФПМ с биоматериалами</a:t>
            </a:r>
            <a:endParaRPr/>
          </a:p>
        </p:txBody>
      </p:sp>
      <p:sp>
        <p:nvSpPr>
          <p:cNvPr id="301" name="Google Shape;301;g22d4646af9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e165b01e8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i="1" lang="ru-RU" sz="1679">
                <a:latin typeface="Arial Narrow"/>
                <a:ea typeface="Arial Narrow"/>
                <a:cs typeface="Arial Narrow"/>
                <a:sym typeface="Arial Narrow"/>
              </a:rPr>
              <a:t>Есть еще ряд натуральных и неправомерных  переносов из биологии - схемы переинтерпретации</a:t>
            </a:r>
            <a:endParaRPr sz="700"/>
          </a:p>
        </p:txBody>
      </p:sp>
      <p:sp>
        <p:nvSpPr>
          <p:cNvPr id="316" name="Google Shape;316;g1e165b01e8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e165b01e8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ru-RU" sz="1679">
                <a:latin typeface="Arial Narrow"/>
                <a:ea typeface="Arial Narrow"/>
                <a:cs typeface="Arial Narrow"/>
                <a:sym typeface="Arial Narrow"/>
              </a:rPr>
              <a:t>Есть еще ряд натуральных и неправомерных  переносов из биологии - схемы переинтерпретации</a:t>
            </a:r>
            <a:endParaRPr sz="700"/>
          </a:p>
        </p:txBody>
      </p:sp>
      <p:sp>
        <p:nvSpPr>
          <p:cNvPr id="331" name="Google Shape;331;g1e165b01e89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2f1c7e73b9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2f1c7e73b9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/>
              <a:t>Модель компетенций в сфере профессионального и карьерного консультирования (ЕС) -Европейская сеть инноваций в консалтинге (NICE, более 40 вузов из 27 стран ЕС): 6 ролей консультанта/коуча, для каждой из которых определен набор необходимых профессиональных компетенций. Стандартизация деятельности. Снижение роли «формализованного» ДПО (с выдачей документа, признаваемого государством) + платформенные решения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f1c7e73b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spcBef>
                <a:spcPts val="360"/>
              </a:spcBef>
              <a:spcAft>
                <a:spcPts val="0"/>
              </a:spcAft>
              <a:buClr>
                <a:srgbClr val="980000"/>
              </a:buClr>
              <a:buSzPts val="1100"/>
              <a:buChar char="•"/>
            </a:pPr>
            <a:r>
              <a:rPr b="1" lang="ru-RU" sz="1100">
                <a:solidFill>
                  <a:srgbClr val="980000"/>
                </a:solidFill>
              </a:rPr>
              <a:t>во-первых</a:t>
            </a:r>
            <a:r>
              <a:rPr lang="ru-RU" sz="1100">
                <a:solidFill>
                  <a:srgbClr val="980000"/>
                </a:solidFill>
              </a:rPr>
              <a:t>, мы находимся в ситуации смены картины мира;</a:t>
            </a:r>
            <a:endParaRPr sz="1100">
              <a:solidFill>
                <a:srgbClr val="980000"/>
              </a:solidFill>
            </a:endParaRPr>
          </a:p>
          <a:p>
            <a:pPr indent="-298450" lvl="0" marL="457200" rtl="0" algn="l">
              <a:spcBef>
                <a:spcPts val="360"/>
              </a:spcBef>
              <a:spcAft>
                <a:spcPts val="0"/>
              </a:spcAft>
              <a:buClr>
                <a:srgbClr val="980000"/>
              </a:buClr>
              <a:buSzPts val="1100"/>
              <a:buChar char="•"/>
            </a:pPr>
            <a:r>
              <a:rPr b="1" lang="ru-RU" sz="1100">
                <a:solidFill>
                  <a:srgbClr val="980000"/>
                </a:solidFill>
              </a:rPr>
              <a:t>во-вторых</a:t>
            </a:r>
            <a:r>
              <a:rPr lang="ru-RU" sz="1100">
                <a:solidFill>
                  <a:srgbClr val="980000"/>
                </a:solidFill>
              </a:rPr>
              <a:t>, мы стоим на пороге новой промышленной революции;</a:t>
            </a:r>
            <a:endParaRPr sz="1100">
              <a:solidFill>
                <a:srgbClr val="980000"/>
              </a:solidFill>
            </a:endParaRPr>
          </a:p>
          <a:p>
            <a:pPr indent="-298450" lvl="0" marL="457200" rtl="0" algn="l">
              <a:spcBef>
                <a:spcPts val="360"/>
              </a:spcBef>
              <a:spcAft>
                <a:spcPts val="0"/>
              </a:spcAft>
              <a:buClr>
                <a:srgbClr val="980000"/>
              </a:buClr>
              <a:buSzPts val="1100"/>
              <a:buChar char="•"/>
            </a:pPr>
            <a:r>
              <a:rPr b="1" lang="ru-RU" sz="1100">
                <a:solidFill>
                  <a:srgbClr val="980000"/>
                </a:solidFill>
              </a:rPr>
              <a:t>в-третьих</a:t>
            </a:r>
            <a:r>
              <a:rPr lang="ru-RU" sz="1100">
                <a:solidFill>
                  <a:srgbClr val="980000"/>
                </a:solidFill>
              </a:rPr>
              <a:t>, новая промышленная революция неминуемо трансформирует привычную нам социальную структуру общества;</a:t>
            </a:r>
            <a:endParaRPr sz="1100">
              <a:solidFill>
                <a:srgbClr val="980000"/>
              </a:solidFill>
            </a:endParaRPr>
          </a:p>
          <a:p>
            <a:pPr indent="-298450" lvl="0" marL="457200" rtl="0" algn="l">
              <a:spcBef>
                <a:spcPts val="360"/>
              </a:spcBef>
              <a:spcAft>
                <a:spcPts val="0"/>
              </a:spcAft>
              <a:buClr>
                <a:srgbClr val="980000"/>
              </a:buClr>
              <a:buSzPts val="1100"/>
              <a:buChar char="•"/>
            </a:pPr>
            <a:r>
              <a:rPr b="1" lang="ru-RU" sz="1100">
                <a:solidFill>
                  <a:srgbClr val="980000"/>
                </a:solidFill>
              </a:rPr>
              <a:t>в-четвертых</a:t>
            </a:r>
            <a:r>
              <a:rPr lang="ru-RU" sz="1100">
                <a:solidFill>
                  <a:srgbClr val="980000"/>
                </a:solidFill>
              </a:rPr>
              <a:t>, сегодня вокруг нас отдельные люди и сплоченные группы выращивают на себе новые образцы мышления и деятельности, которые можно рассматривать как ответ на эти вызовы.</a:t>
            </a:r>
            <a:endParaRPr sz="11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2f1c7e73b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2f1c7e73b9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Гессен: педагогика - есть практика философии культуры</a:t>
            </a:r>
            <a:endParaRPr/>
          </a:p>
        </p:txBody>
      </p:sp>
      <p:sp>
        <p:nvSpPr>
          <p:cNvPr id="400" name="Google Shape;400;g22f1c7e73b9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f1c7e73b9_0_2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2f1c7e73b9_0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e1111ce7b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1e1111ce7b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 пересборке и новой кооперации</a:t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f1c7e73b9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2f1c7e73b9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 с архитектурным делом: знаково-семиотические средства для передачи замысла + способность читать чертёж</a:t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1111ce7b9_0_5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e1111ce7b9_0_5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1111ce7b9_0_5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e1111ce7b9_0_5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e03fa893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Темпера́ция (от лат. temperatio «соразмерность, правильное соотношение; надлежащая организация»). «Хорошо темперированный клавир (Das Wohltemperirte Clavier), или прелюдии и фуги по всем </a:t>
            </a:r>
            <a:r>
              <a:rPr lang="ru-RU" sz="85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тонам</a:t>
            </a:r>
            <a:r>
              <a:rPr lang="ru-RU" sz="850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sz="85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полутонам</a:t>
            </a:r>
            <a:r>
              <a:rPr lang="ru-RU" sz="850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, как с большой </a:t>
            </a:r>
            <a:r>
              <a:rPr lang="ru-RU" sz="85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терцией</a:t>
            </a:r>
            <a:r>
              <a:rPr lang="ru-RU" sz="850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, то есть Ut Re Mi, так и с малой терцией, или Re Mi Fa. Для пользы и употребления стремящейся к учению музыкальной молодежи, равно как и для особого времяпрепровождения тех, кто в таковом учении уже преуспел, сочинено и изготовлено Иоганном Себастьяном Бахом, ныне великокняжеским ангальт-кётенским капельмейстером и руководителем камерной музыки. В 1722 году»</a:t>
            </a:r>
            <a:endParaRPr sz="1000"/>
          </a:p>
        </p:txBody>
      </p:sp>
      <p:sp>
        <p:nvSpPr>
          <p:cNvPr id="223" name="Google Shape;223;g22e03fa893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3765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-2211977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4213361" y="-1549536"/>
            <a:ext cx="376527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1111ce7b9_0_57"/>
          <p:cNvSpPr txBox="1"/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g1e1111ce7b9_0_57"/>
          <p:cNvSpPr txBox="1"/>
          <p:nvPr>
            <p:ph idx="1" type="body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7" name="Google Shape;87;g1e1111ce7b9_0_5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" type="objOnly">
  <p:cSld name="OBJECT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1111ce7b9_0_428"/>
          <p:cNvSpPr txBox="1"/>
          <p:nvPr>
            <p:ph idx="1" type="body"/>
          </p:nvPr>
        </p:nvSpPr>
        <p:spPr>
          <a:xfrm>
            <a:off x="838200" y="365125"/>
            <a:ext cx="10515600" cy="58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g1e1111ce7b9_0_4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1e1111ce7b9_0_4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e1111ce7b9_0_4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-2226734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6042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-2218266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-222673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-22267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6444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-22187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3765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57910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-22182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 flipH="1">
            <a:off x="-497243" y="6010275"/>
            <a:ext cx="10993792" cy="863066"/>
          </a:xfrm>
          <a:custGeom>
            <a:rect b="b" l="l" r="r" t="t"/>
            <a:pathLst>
              <a:path extrusionOk="0" h="756720" w="9639150">
                <a:moveTo>
                  <a:pt x="0" y="756720"/>
                </a:moveTo>
                <a:lnTo>
                  <a:pt x="12721" y="7620"/>
                </a:lnTo>
                <a:lnTo>
                  <a:pt x="9639150" y="0"/>
                </a:lnTo>
                <a:lnTo>
                  <a:pt x="9253049" y="749100"/>
                </a:lnTo>
                <a:lnTo>
                  <a:pt x="0" y="756720"/>
                </a:lnTo>
                <a:close/>
              </a:path>
            </a:pathLst>
          </a:custGeom>
          <a:solidFill>
            <a:srgbClr val="4D4D4D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55575" y="717550"/>
            <a:ext cx="8391600" cy="383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5200"/>
              <a:buFont typeface="Arial"/>
              <a:buNone/>
            </a:pPr>
            <a:r>
              <a:rPr b="0" i="0" lang="ru-RU" sz="4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Три вектора кооперации в сфере современного непрерывного образования: практика, экосистема, рабочий процесс</a:t>
            </a:r>
            <a:endParaRPr b="0" i="0" sz="4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734175" y="-9526"/>
            <a:ext cx="5495925" cy="6924675"/>
          </a:xfrm>
          <a:custGeom>
            <a:rect b="b" l="l" r="r" t="t"/>
            <a:pathLst>
              <a:path extrusionOk="0" h="208498" w="164302">
                <a:moveTo>
                  <a:pt x="0" y="363"/>
                </a:moveTo>
                <a:lnTo>
                  <a:pt x="107152" y="208498"/>
                </a:lnTo>
                <a:lnTo>
                  <a:pt x="164302" y="208498"/>
                </a:lnTo>
                <a:cubicBezTo>
                  <a:pt x="164012" y="138999"/>
                  <a:pt x="163721" y="69499"/>
                  <a:pt x="163431" y="0"/>
                </a:cubicBezTo>
                <a:lnTo>
                  <a:pt x="0" y="363"/>
                </a:lnTo>
                <a:close/>
              </a:path>
            </a:pathLst>
          </a:cu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 flipH="1">
            <a:off x="990092" y="5779127"/>
            <a:ext cx="11240008" cy="261640"/>
          </a:xfrm>
          <a:custGeom>
            <a:rect b="b" l="l" r="r" t="t"/>
            <a:pathLst>
              <a:path extrusionOk="0" h="206064" w="8376272">
                <a:moveTo>
                  <a:pt x="946" y="206064"/>
                </a:moveTo>
                <a:cubicBezTo>
                  <a:pt x="631" y="138170"/>
                  <a:pt x="315" y="70275"/>
                  <a:pt x="0" y="2381"/>
                </a:cubicBezTo>
                <a:lnTo>
                  <a:pt x="8376272" y="0"/>
                </a:lnTo>
                <a:lnTo>
                  <a:pt x="8270062" y="206064"/>
                </a:lnTo>
                <a:lnTo>
                  <a:pt x="946" y="206064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37210" y="4904740"/>
            <a:ext cx="956437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9A9A9"/>
                </a:solidFill>
                <a:latin typeface="Arial"/>
                <a:ea typeface="Arial"/>
                <a:cs typeface="Arial"/>
                <a:sym typeface="Arial"/>
              </a:rPr>
              <a:t>Дмитриева Лидия Викторовна, аналитик научно-образовательного центра перспективных исследований в области общественных и когнитивных наук ТГУ, c. н. с. лаб. проектирования инновационных процессов в образовании ТГУ</a:t>
            </a:r>
            <a:endParaRPr sz="1600">
              <a:solidFill>
                <a:srgbClr val="A9A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356" y="6148449"/>
            <a:ext cx="8474155" cy="62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e1111ce7b9_0_67"/>
          <p:cNvSpPr txBox="1"/>
          <p:nvPr>
            <p:ph type="title"/>
          </p:nvPr>
        </p:nvSpPr>
        <p:spPr>
          <a:xfrm>
            <a:off x="838200" y="365125"/>
            <a:ext cx="105156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g1e1111ce7b9_0_67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242" name="Google Shape;242;g1e1111ce7b9_0_67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e1111ce7b9_0_67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e1111ce7b9_0_67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e1111ce7b9_0_67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e1111ce7b9_0_67"/>
          <p:cNvSpPr txBox="1"/>
          <p:nvPr/>
        </p:nvSpPr>
        <p:spPr>
          <a:xfrm>
            <a:off x="803846" y="196713"/>
            <a:ext cx="8395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Позиционирование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1e1111ce7b9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1e1111ce7b9_0_67"/>
          <p:cNvSpPr txBox="1"/>
          <p:nvPr>
            <p:ph idx="12" type="sldNum"/>
          </p:nvPr>
        </p:nvSpPr>
        <p:spPr>
          <a:xfrm>
            <a:off x="-2226734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1e1111ce7b9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e1111ce7b9_0_6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</a:t>
            </a:r>
            <a:endParaRPr/>
          </a:p>
        </p:txBody>
      </p:sp>
      <p:sp>
        <p:nvSpPr>
          <p:cNvPr id="251" name="Google Shape;251;g1e1111ce7b9_0_67"/>
          <p:cNvSpPr txBox="1"/>
          <p:nvPr>
            <p:ph idx="2" type="body"/>
          </p:nvPr>
        </p:nvSpPr>
        <p:spPr>
          <a:xfrm>
            <a:off x="516255" y="1825625"/>
            <a:ext cx="108375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Позиционирование – это процесс как создание и именования функционального места, так и наполнения этого функционального места в Мыследеятельности – необходимой морфологией.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Позиция – это имя функции в коллективной деятельности.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>
                <a:solidFill>
                  <a:srgbClr val="EE3524"/>
                </a:solidFill>
              </a:rPr>
              <a:t>Позиция отвечает на вопрос, что должно делать?</a:t>
            </a:r>
            <a:endParaRPr b="1">
              <a:solidFill>
                <a:srgbClr val="EE3524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solidFill>
                <a:srgbClr val="EE3524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739"/>
              <a:buNone/>
            </a:pPr>
            <a:r>
              <a:rPr i="1" lang="ru-RU" sz="2300"/>
              <a:t>Позиция, как правило, осуществляется в определенной Системе деятельности, способной реализовать требуемую функцию в МД (например, педагогическая позиция, представляет СРТ, способную к воспроизводству культурных норм). </a:t>
            </a:r>
            <a:endParaRPr i="1" sz="23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739"/>
              <a:buNone/>
            </a:pPr>
            <a:r>
              <a:t/>
            </a:r>
            <a:endParaRPr i="1" sz="23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739"/>
              <a:buNone/>
            </a:pPr>
            <a:r>
              <a:rPr i="1" lang="ru-RU" sz="2300"/>
              <a:t>На функциональном уровне позиция задается коллективным субъектом, на морфологическом - со-организацией индивидуальных субъектов. Таким образом индивидуальное позиционирование можно рассмотреть как место в Системе деятельности, которая сама является позицией в другой Системе деятельности (своеобразные фракталы).</a:t>
            </a:r>
            <a:endParaRPr i="1" sz="23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1111ce7b9_0_82"/>
          <p:cNvSpPr txBox="1"/>
          <p:nvPr>
            <p:ph type="title"/>
          </p:nvPr>
        </p:nvSpPr>
        <p:spPr>
          <a:xfrm>
            <a:off x="838200" y="365125"/>
            <a:ext cx="105156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7" name="Google Shape;257;g1e1111ce7b9_0_82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258" name="Google Shape;258;g1e1111ce7b9_0_82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e1111ce7b9_0_82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e1111ce7b9_0_82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e1111ce7b9_0_82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e1111ce7b9_0_82"/>
          <p:cNvSpPr txBox="1"/>
          <p:nvPr/>
        </p:nvSpPr>
        <p:spPr>
          <a:xfrm>
            <a:off x="864059" y="188913"/>
            <a:ext cx="8395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7682"/>
              <a:buFont typeface="Arial"/>
              <a:buNone/>
            </a:pPr>
            <a:r>
              <a:rPr lang="ru-RU" sz="7550">
                <a:solidFill>
                  <a:schemeClr val="lt1"/>
                </a:solidFill>
              </a:rPr>
              <a:t>Процесс Позиционирования предполагает:</a:t>
            </a:r>
            <a:endParaRPr sz="755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263" name="Google Shape;263;g1e1111ce7b9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e1111ce7b9_0_82"/>
          <p:cNvSpPr txBox="1"/>
          <p:nvPr>
            <p:ph idx="12" type="sldNum"/>
          </p:nvPr>
        </p:nvSpPr>
        <p:spPr>
          <a:xfrm>
            <a:off x="-2226734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1e1111ce7b9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e1111ce7b9_0_8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</a:t>
            </a:r>
            <a:endParaRPr/>
          </a:p>
        </p:txBody>
      </p:sp>
      <p:sp>
        <p:nvSpPr>
          <p:cNvPr id="267" name="Google Shape;267;g1e1111ce7b9_0_82"/>
          <p:cNvSpPr txBox="1"/>
          <p:nvPr>
            <p:ph idx="2" type="body"/>
          </p:nvPr>
        </p:nvSpPr>
        <p:spPr>
          <a:xfrm>
            <a:off x="516255" y="1825625"/>
            <a:ext cx="108375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-RU"/>
              <a:t>инвентаризацию/понимание репертуара возможных Позиций,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-RU"/>
              <a:t>выбор Позиции, адекватной возможностям субъекта (его морфологии),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-RU"/>
              <a:t>занятие конкретной Позиции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-RU"/>
              <a:t>удержания этой Позиции на деятельностных плацдармах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-RU"/>
              <a:t>размещение занятой субъектом Позиции на экранах Других участников коллективной деятельности.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e1111ce7b9_0_24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/>
              <a:t>Внутрифирменное обучение в Cnam*</a:t>
            </a:r>
            <a:endParaRPr/>
          </a:p>
        </p:txBody>
      </p:sp>
      <p:sp>
        <p:nvSpPr>
          <p:cNvPr id="273" name="Google Shape;273;g1e1111ce7b9_0_24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ru-RU"/>
              <a:t>Преимущества: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/>
              <a:t>персонализация,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/>
              <a:t>адаптация к конкретным потребностям заказчика,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/>
              <a:t>развитие компетенций сотрудников для повышения их эффективности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Компании могут целенаправленно удовлетворить потребности в обучении по актуальным темам в соответствии с собственными задачами развития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Обучение организуется в удобном для слушателей темпе в дистанционном или очном формате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Рекомендуется компаниям, которым необходимо обучить большую группу сотрудников, т.к. позволяет сократить расходы и в то же время получить пользу от обучения</a:t>
            </a:r>
            <a:endParaRPr/>
          </a:p>
        </p:txBody>
      </p:sp>
      <p:grpSp>
        <p:nvGrpSpPr>
          <p:cNvPr id="274" name="Google Shape;274;g1e1111ce7b9_0_244"/>
          <p:cNvGrpSpPr/>
          <p:nvPr/>
        </p:nvGrpSpPr>
        <p:grpSpPr>
          <a:xfrm>
            <a:off x="5222706" y="1020417"/>
            <a:ext cx="6969955" cy="5712497"/>
            <a:chOff x="5322412" y="1020393"/>
            <a:chExt cx="6869658" cy="5861977"/>
          </a:xfrm>
        </p:grpSpPr>
        <p:grpSp>
          <p:nvGrpSpPr>
            <p:cNvPr id="275" name="Google Shape;275;g1e1111ce7b9_0_244"/>
            <p:cNvGrpSpPr/>
            <p:nvPr/>
          </p:nvGrpSpPr>
          <p:grpSpPr>
            <a:xfrm>
              <a:off x="5322412" y="1020392"/>
              <a:ext cx="6869617" cy="4817074"/>
              <a:chOff x="139224" y="28205"/>
              <a:chExt cx="6869617" cy="4817074"/>
            </a:xfrm>
          </p:grpSpPr>
          <p:sp>
            <p:nvSpPr>
              <p:cNvPr id="276" name="Google Shape;276;g1e1111ce7b9_0_244"/>
              <p:cNvSpPr/>
              <p:nvPr/>
            </p:nvSpPr>
            <p:spPr>
              <a:xfrm rot="5400000">
                <a:off x="387151" y="1065202"/>
                <a:ext cx="935400" cy="1065000"/>
              </a:xfrm>
              <a:prstGeom prst="bentUpArrow">
                <a:avLst>
                  <a:gd fmla="val 32840" name="adj1"/>
                  <a:gd fmla="val 25000" name="adj2"/>
                  <a:gd fmla="val 35780" name="adj3"/>
                </a:avLst>
              </a:prstGeom>
              <a:solidFill>
                <a:srgbClr val="BFC8E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g1e1111ce7b9_0_244"/>
              <p:cNvSpPr/>
              <p:nvPr/>
            </p:nvSpPr>
            <p:spPr>
              <a:xfrm>
                <a:off x="139224" y="28205"/>
                <a:ext cx="1574700" cy="1102200"/>
              </a:xfrm>
              <a:prstGeom prst="roundRect">
                <a:avLst>
                  <a:gd fmla="val 16670" name="adj"/>
                </a:avLst>
              </a:prstGeom>
              <a:solidFill>
                <a:srgbClr val="4372C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g1e1111ce7b9_0_244"/>
              <p:cNvSpPr txBox="1"/>
              <p:nvPr/>
            </p:nvSpPr>
            <p:spPr>
              <a:xfrm>
                <a:off x="193045" y="82026"/>
                <a:ext cx="1467300" cy="99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ru-RU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Специалисты</a:t>
                </a:r>
                <a:endParaRPr/>
              </a:p>
            </p:txBody>
          </p:sp>
          <p:sp>
            <p:nvSpPr>
              <p:cNvPr id="279" name="Google Shape;279;g1e1111ce7b9_0_244"/>
              <p:cNvSpPr/>
              <p:nvPr/>
            </p:nvSpPr>
            <p:spPr>
              <a:xfrm>
                <a:off x="1714068" y="133338"/>
                <a:ext cx="1145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g1e1111ce7b9_0_244"/>
              <p:cNvSpPr txBox="1"/>
              <p:nvPr/>
            </p:nvSpPr>
            <p:spPr>
              <a:xfrm>
                <a:off x="1714068" y="133338"/>
                <a:ext cx="1145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-63500" lvl="1" marL="571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libri"/>
                  <a:buChar char="•"/>
                </a:pPr>
                <a:r>
                  <a:rPr b="0" i="0" lang="ru-RU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Изучают потребности Компании</a:t>
                </a:r>
                <a:endParaRPr/>
              </a:p>
            </p:txBody>
          </p:sp>
          <p:sp>
            <p:nvSpPr>
              <p:cNvPr id="281" name="Google Shape;281;g1e1111ce7b9_0_244"/>
              <p:cNvSpPr/>
              <p:nvPr/>
            </p:nvSpPr>
            <p:spPr>
              <a:xfrm rot="5400000">
                <a:off x="1692864" y="2303493"/>
                <a:ext cx="935400" cy="1065000"/>
              </a:xfrm>
              <a:prstGeom prst="bentUpArrow">
                <a:avLst>
                  <a:gd fmla="val 32840" name="adj1"/>
                  <a:gd fmla="val 25000" name="adj2"/>
                  <a:gd fmla="val 35780" name="adj3"/>
                </a:avLst>
              </a:prstGeom>
              <a:solidFill>
                <a:srgbClr val="BFC8E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g1e1111ce7b9_0_244"/>
              <p:cNvSpPr/>
              <p:nvPr/>
            </p:nvSpPr>
            <p:spPr>
              <a:xfrm>
                <a:off x="1444937" y="1266497"/>
                <a:ext cx="1574700" cy="1102200"/>
              </a:xfrm>
              <a:prstGeom prst="roundRect">
                <a:avLst>
                  <a:gd fmla="val 16670" name="adj"/>
                </a:avLst>
              </a:prstGeom>
              <a:solidFill>
                <a:srgbClr val="4372C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g1e1111ce7b9_0_244"/>
              <p:cNvSpPr txBox="1"/>
              <p:nvPr/>
            </p:nvSpPr>
            <p:spPr>
              <a:xfrm>
                <a:off x="1498758" y="1320318"/>
                <a:ext cx="1467300" cy="99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lang="ru-RU" sz="1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Эксперты</a:t>
                </a:r>
                <a:endParaRPr/>
              </a:p>
            </p:txBody>
          </p:sp>
          <p:sp>
            <p:nvSpPr>
              <p:cNvPr id="284" name="Google Shape;284;g1e1111ce7b9_0_244"/>
              <p:cNvSpPr/>
              <p:nvPr/>
            </p:nvSpPr>
            <p:spPr>
              <a:xfrm>
                <a:off x="3019781" y="1371630"/>
                <a:ext cx="1145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g1e1111ce7b9_0_244"/>
              <p:cNvSpPr txBox="1"/>
              <p:nvPr/>
            </p:nvSpPr>
            <p:spPr>
              <a:xfrm>
                <a:off x="3019781" y="1371630"/>
                <a:ext cx="1145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-63500" lvl="1" marL="571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libri"/>
                  <a:buChar char="•"/>
                </a:pPr>
                <a:r>
                  <a:rPr b="0" i="0" lang="ru-RU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Проводят корпоративную сессию в офисе Компании или в аудитории вуза</a:t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e1111ce7b9_0_244"/>
              <p:cNvSpPr/>
              <p:nvPr/>
            </p:nvSpPr>
            <p:spPr>
              <a:xfrm rot="5400000">
                <a:off x="2998578" y="3541785"/>
                <a:ext cx="935400" cy="1065000"/>
              </a:xfrm>
              <a:prstGeom prst="bentUpArrow">
                <a:avLst>
                  <a:gd fmla="val 32840" name="adj1"/>
                  <a:gd fmla="val 25000" name="adj2"/>
                  <a:gd fmla="val 35780" name="adj3"/>
                </a:avLst>
              </a:prstGeom>
              <a:solidFill>
                <a:srgbClr val="BFC8E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g1e1111ce7b9_0_244"/>
              <p:cNvSpPr/>
              <p:nvPr/>
            </p:nvSpPr>
            <p:spPr>
              <a:xfrm>
                <a:off x="2750650" y="2504788"/>
                <a:ext cx="1574700" cy="1102200"/>
              </a:xfrm>
              <a:prstGeom prst="roundRect">
                <a:avLst>
                  <a:gd fmla="val 16670" name="adj"/>
                </a:avLst>
              </a:prstGeom>
              <a:solidFill>
                <a:srgbClr val="4372C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g1e1111ce7b9_0_244"/>
              <p:cNvSpPr txBox="1"/>
              <p:nvPr/>
            </p:nvSpPr>
            <p:spPr>
              <a:xfrm>
                <a:off x="2804471" y="2558609"/>
                <a:ext cx="1467300" cy="99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b="0" i="0" lang="ru-RU" sz="1300" u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Образовательный дизайнер и Компания</a:t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g1e1111ce7b9_0_244"/>
              <p:cNvSpPr/>
              <p:nvPr/>
            </p:nvSpPr>
            <p:spPr>
              <a:xfrm>
                <a:off x="4325494" y="2609921"/>
                <a:ext cx="1145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g1e1111ce7b9_0_244"/>
              <p:cNvSpPr txBox="1"/>
              <p:nvPr/>
            </p:nvSpPr>
            <p:spPr>
              <a:xfrm>
                <a:off x="4325494" y="2609921"/>
                <a:ext cx="1145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-63500" lvl="1" marL="571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libri"/>
                  <a:buChar char="•"/>
                </a:pPr>
                <a:r>
                  <a:rPr b="0" i="0" lang="ru-RU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Продумывают и согласовывают цели обучения</a:t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g1e1111ce7b9_0_244"/>
              <p:cNvSpPr/>
              <p:nvPr/>
            </p:nvSpPr>
            <p:spPr>
              <a:xfrm>
                <a:off x="4056363" y="3743079"/>
                <a:ext cx="1574700" cy="1102200"/>
              </a:xfrm>
              <a:prstGeom prst="roundRect">
                <a:avLst>
                  <a:gd fmla="val 16670" name="adj"/>
                </a:avLst>
              </a:prstGeom>
              <a:solidFill>
                <a:srgbClr val="4372C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g1e1111ce7b9_0_244"/>
              <p:cNvSpPr txBox="1"/>
              <p:nvPr/>
            </p:nvSpPr>
            <p:spPr>
              <a:xfrm>
                <a:off x="4110184" y="3796900"/>
                <a:ext cx="1467300" cy="99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Calibri"/>
                  <a:buNone/>
                </a:pPr>
                <a:r>
                  <a:rPr b="0" i="0" lang="ru-RU" sz="1300" u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Образовательный дизайнер</a:t>
                </a:r>
                <a:endParaRPr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g1e1111ce7b9_0_244"/>
              <p:cNvSpPr/>
              <p:nvPr/>
            </p:nvSpPr>
            <p:spPr>
              <a:xfrm>
                <a:off x="5677441" y="3848212"/>
                <a:ext cx="1331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g1e1111ce7b9_0_244"/>
              <p:cNvSpPr txBox="1"/>
              <p:nvPr/>
            </p:nvSpPr>
            <p:spPr>
              <a:xfrm>
                <a:off x="5677441" y="3848212"/>
                <a:ext cx="1331400" cy="89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-63500" lvl="1" marL="5715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Calibri"/>
                  <a:buChar char="•"/>
                </a:pPr>
                <a:r>
                  <a:rPr b="0" i="0" lang="ru-RU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Предлагает контент, учитывающий цели и отрасль компании, уровень профессиональной подготовки сотрудников</a:t>
                </a:r>
                <a:endParaRPr b="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" name="Google Shape;295;g1e1111ce7b9_0_244"/>
            <p:cNvSpPr txBox="1"/>
            <p:nvPr/>
          </p:nvSpPr>
          <p:spPr>
            <a:xfrm>
              <a:off x="6912670" y="5934670"/>
              <a:ext cx="5279400" cy="9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Оценка обучения в конце каждой сессии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Совершенствование образовательного процесса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Обновление содержания программ</a:t>
              </a:r>
              <a:endParaRPr/>
            </a:p>
          </p:txBody>
        </p:sp>
      </p:grpSp>
      <p:sp>
        <p:nvSpPr>
          <p:cNvPr id="296" name="Google Shape;296;g1e1111ce7b9_0_244"/>
          <p:cNvSpPr txBox="1"/>
          <p:nvPr/>
        </p:nvSpPr>
        <p:spPr>
          <a:xfrm>
            <a:off x="8143200" y="81775"/>
            <a:ext cx="4048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/>
              <a:t>*Conservatoire national des arts et métiers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/>
              <a:t>Национальное учебное заведение искусств и ремёсел. Вуз, специализирующийся на профессиональном обучении на протяжении всей жизни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/>
              <a:t>Основан в разгар Французской революции декретом Конвента от 10 октября 1794 года по инициативе аббата Анри Грегуара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e1111ce7b9_0_244"/>
          <p:cNvSpPr txBox="1"/>
          <p:nvPr/>
        </p:nvSpPr>
        <p:spPr>
          <a:xfrm>
            <a:off x="4914900" y="6732925"/>
            <a:ext cx="727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/>
              <a:t>Из исследования: Дополнительное профессиональное образование взрослых во Франции. Татьяна Мысина, Елена Ушакова. 2022 год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/>
              <a:t>https://www.youtube.com/watch?v=Wg5_AKiLINc&amp;list=PLy07i0JqkPOrvdM6lrX8dGtSMJl4tTB3l&amp;index=13&amp;t=73s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/>
              <a:t>https://www.youtube.com/watch?v=y2bggxO5poM&amp;list=PLy07i0JqkPOrvdM6lrX8dGtSMJl4tTB3l&amp;index=14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98" name="Google Shape;298;g1e1111ce7b9_0_244"/>
          <p:cNvSpPr txBox="1"/>
          <p:nvPr/>
        </p:nvSpPr>
        <p:spPr>
          <a:xfrm>
            <a:off x="342900" y="205750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/>
              <a:t>Пример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d4646af97_0_2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304" name="Google Shape;304;g22d4646af97_0_2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2d4646af97_0_2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2d4646af97_0_2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2d4646af97_0_2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2d4646af97_0_2"/>
          <p:cNvSpPr txBox="1"/>
          <p:nvPr/>
        </p:nvSpPr>
        <p:spPr>
          <a:xfrm>
            <a:off x="864059" y="188913"/>
            <a:ext cx="8395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Вектор кооперации: экосистема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309" name="Google Shape;309;g22d4646af97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2d4646af97_0_2"/>
          <p:cNvSpPr txBox="1"/>
          <p:nvPr>
            <p:ph idx="1" type="body"/>
          </p:nvPr>
        </p:nvSpPr>
        <p:spPr>
          <a:xfrm>
            <a:off x="838200" y="1622924"/>
            <a:ext cx="10515600" cy="4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 sz="1494">
              <a:solidFill>
                <a:srgbClr val="0000FF"/>
              </a:solidFill>
            </a:endParaRPr>
          </a:p>
        </p:txBody>
      </p:sp>
      <p:sp>
        <p:nvSpPr>
          <p:cNvPr id="311" name="Google Shape;311;g22d4646af97_0_2"/>
          <p:cNvSpPr txBox="1"/>
          <p:nvPr>
            <p:ph idx="12" type="sldNum"/>
          </p:nvPr>
        </p:nvSpPr>
        <p:spPr>
          <a:xfrm>
            <a:off x="-2211977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22d4646af97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2d4646af97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150" y="1400600"/>
            <a:ext cx="11295151" cy="53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165b01e89_0_0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319" name="Google Shape;319;g1e165b01e89_0_0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1e165b01e89_0_0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e165b01e89_0_0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e165b01e89_0_0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e165b01e89_0_0"/>
          <p:cNvSpPr txBox="1"/>
          <p:nvPr/>
        </p:nvSpPr>
        <p:spPr>
          <a:xfrm>
            <a:off x="531225" y="188925"/>
            <a:ext cx="97683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К понятию “</a:t>
            </a:r>
            <a:r>
              <a:rPr lang="ru-RU" sz="3600">
                <a:solidFill>
                  <a:schemeClr val="lt1"/>
                </a:solidFill>
              </a:rPr>
              <a:t>экосистема</a:t>
            </a:r>
            <a:r>
              <a:rPr lang="ru-RU" sz="3600">
                <a:solidFill>
                  <a:schemeClr val="lt1"/>
                </a:solidFill>
              </a:rPr>
              <a:t>”: Контексты употребления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324" name="Google Shape;324;g1e165b01e8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e165b01e89_0_0"/>
          <p:cNvSpPr txBox="1"/>
          <p:nvPr>
            <p:ph idx="1" type="body"/>
          </p:nvPr>
        </p:nvSpPr>
        <p:spPr>
          <a:xfrm>
            <a:off x="495300" y="1316000"/>
            <a:ext cx="10706100" cy="4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1. Экосистема – как принцип отношения к среде и ее обитателям  (экология -взаимодействиях живых организмов между собой и с их средой обитания).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Забота об окружающей среде. Учет естественных процессов системах деятельности.</a:t>
            </a:r>
            <a:endParaRPr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2. Экосистема – как представление о сложности систем в которые включены и объекты и акторы.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Забота о сложном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3. Экосистема - как простые коллаборации, сети коммуникаций. Забота о смысле.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EE3524"/>
                </a:solidFill>
              </a:rPr>
              <a:t>4.Экосистема – как форма организации, система взаимодействия компаний. Поддержка основного в экосистеме процесса - производства инновационных продуктов в ситуации углубления разделения труда и пересборки деятельности.</a:t>
            </a:r>
            <a:endParaRPr>
              <a:solidFill>
                <a:srgbClr val="EE352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0124D"/>
                </a:solidFill>
              </a:rPr>
              <a:t>Забота о продуктивности действия</a:t>
            </a:r>
            <a:endParaRPr>
              <a:solidFill>
                <a:srgbClr val="20124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3524"/>
              </a:solidFill>
            </a:endParaRPr>
          </a:p>
        </p:txBody>
      </p:sp>
      <p:sp>
        <p:nvSpPr>
          <p:cNvPr id="326" name="Google Shape;326;g1e165b01e89_0_0"/>
          <p:cNvSpPr txBox="1"/>
          <p:nvPr>
            <p:ph idx="12" type="sldNum"/>
          </p:nvPr>
        </p:nvSpPr>
        <p:spPr>
          <a:xfrm>
            <a:off x="-2211977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1e165b01e8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e165b01e89_0_0"/>
          <p:cNvSpPr txBox="1"/>
          <p:nvPr/>
        </p:nvSpPr>
        <p:spPr>
          <a:xfrm>
            <a:off x="2832735" y="2689225"/>
            <a:ext cx="25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e165b01e89_0_14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334" name="Google Shape;334;g1e165b01e89_0_14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1e165b01e89_0_14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1e165b01e89_0_14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e165b01e89_0_14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1e165b01e89_0_14"/>
          <p:cNvSpPr txBox="1"/>
          <p:nvPr/>
        </p:nvSpPr>
        <p:spPr>
          <a:xfrm>
            <a:off x="531225" y="188925"/>
            <a:ext cx="97683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К понятию “экосистема”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339" name="Google Shape;339;g1e165b01e89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1e165b01e89_0_14"/>
          <p:cNvSpPr txBox="1"/>
          <p:nvPr>
            <p:ph idx="1" type="body"/>
          </p:nvPr>
        </p:nvSpPr>
        <p:spPr>
          <a:xfrm>
            <a:off x="495300" y="1316000"/>
            <a:ext cx="10706100" cy="4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Экосистема:  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организационная структура  (среда, сообщество) с  децентрализованной  системой управления,  обладающая общей целью,  атрибутами, сервисами,  процессом и объединенная  принципами и  общественным договором. 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3250">
                <a:solidFill>
                  <a:srgbClr val="EE3524"/>
                </a:solidFill>
              </a:rPr>
              <a:t>Признаки: </a:t>
            </a:r>
            <a:endParaRPr b="1" sz="3250">
              <a:solidFill>
                <a:srgbClr val="EE3524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- Сообщество профессионалов - Специализация в отрасли/рынке - Общие принципы /ценности - Жесткие внутренние правила - Отсутствие агентских профессий 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- Общее пространство 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- Коммерческие цели  участников/некоммерческая цель экосистемы 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- Распределение по видам  деятельности 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- Общественный договор и  протоколы коммуникации 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250"/>
              <a:t>- Библиотека «ключей» коммуникации</a:t>
            </a:r>
            <a:endParaRPr sz="32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E3524"/>
              </a:solidFill>
            </a:endParaRPr>
          </a:p>
        </p:txBody>
      </p:sp>
      <p:sp>
        <p:nvSpPr>
          <p:cNvPr id="341" name="Google Shape;341;g1e165b01e89_0_14"/>
          <p:cNvSpPr txBox="1"/>
          <p:nvPr>
            <p:ph idx="12" type="sldNum"/>
          </p:nvPr>
        </p:nvSpPr>
        <p:spPr>
          <a:xfrm>
            <a:off x="-2211977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g1e165b01e89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1e165b01e89_0_14"/>
          <p:cNvSpPr txBox="1"/>
          <p:nvPr/>
        </p:nvSpPr>
        <p:spPr>
          <a:xfrm>
            <a:off x="2883535" y="2714625"/>
            <a:ext cx="25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f1c7e73b9_0_41"/>
          <p:cNvSpPr txBox="1"/>
          <p:nvPr>
            <p:ph type="title"/>
          </p:nvPr>
        </p:nvSpPr>
        <p:spPr>
          <a:xfrm>
            <a:off x="838200" y="365125"/>
            <a:ext cx="10515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ru-RU">
                <a:solidFill>
                  <a:srgbClr val="00B0F0"/>
                </a:solidFill>
              </a:rPr>
              <a:t>     СРЕДА                             </a:t>
            </a:r>
            <a:r>
              <a:rPr lang="ru-RU">
                <a:solidFill>
                  <a:srgbClr val="00B0F0"/>
                </a:solidFill>
              </a:rPr>
              <a:t>СООБЩЕСТВО</a:t>
            </a:r>
            <a:r>
              <a:rPr lang="ru-RU">
                <a:solidFill>
                  <a:srgbClr val="00B0F0"/>
                </a:solidFill>
              </a:rPr>
              <a:t>                         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349" name="Google Shape;349;g22f1c7e73b9_0_41"/>
          <p:cNvSpPr txBox="1"/>
          <p:nvPr>
            <p:ph idx="1" type="body"/>
          </p:nvPr>
        </p:nvSpPr>
        <p:spPr>
          <a:xfrm>
            <a:off x="838200" y="152688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/>
              <a:t>ТЕРРИТОРИЯ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/>
              <a:t>СЕТЬ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/>
              <a:t>ПЛАТФОРМА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ТЕХНИЧЕСКАЯ   СОДЕРЖАТЕЛЬНАЯ</a:t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50" name="Google Shape;350;g22f1c7e73b9_0_41"/>
          <p:cNvSpPr/>
          <p:nvPr/>
        </p:nvSpPr>
        <p:spPr>
          <a:xfrm>
            <a:off x="364958" y="1271867"/>
            <a:ext cx="4708800" cy="2758800"/>
          </a:xfrm>
          <a:prstGeom prst="ellipse">
            <a:avLst/>
          </a:prstGeom>
          <a:noFill/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2f1c7e73b9_0_41"/>
          <p:cNvSpPr txBox="1"/>
          <p:nvPr/>
        </p:nvSpPr>
        <p:spPr>
          <a:xfrm>
            <a:off x="6412832" y="1344361"/>
            <a:ext cx="5414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ВИДОВОЕ РАЗНООБРАЗИЕ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ОБЩИЕ ЦЕННОСТИ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ОБЩИЕ ПРИНЦИПЫ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СПЕЦИАЛИЗАЦИЯ АКТОРОВ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2f1c7e73b9_0_41"/>
          <p:cNvSpPr/>
          <p:nvPr/>
        </p:nvSpPr>
        <p:spPr>
          <a:xfrm>
            <a:off x="6224337" y="1271867"/>
            <a:ext cx="5366100" cy="2618100"/>
          </a:xfrm>
          <a:prstGeom prst="rect">
            <a:avLst/>
          </a:prstGeom>
          <a:noFill/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2f1c7e73b9_0_41"/>
          <p:cNvSpPr txBox="1"/>
          <p:nvPr/>
        </p:nvSpPr>
        <p:spPr>
          <a:xfrm>
            <a:off x="4137102" y="3889835"/>
            <a:ext cx="41046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ПРОЦЕССЫ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ЕДИНЫЕ СТАНДАРТЫ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ПРОЗРАЧНОСТЬ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СНИЖЕНИЕ ИЗДЕРЖЕК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ЖИЗНЕННЫЕ ЦИКЛЫ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ОБЩИЕ СЕРВИСЫ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2f1c7e73b9_0_41"/>
          <p:cNvSpPr/>
          <p:nvPr/>
        </p:nvSpPr>
        <p:spPr>
          <a:xfrm>
            <a:off x="3557239" y="4523874"/>
            <a:ext cx="4479900" cy="2178000"/>
          </a:xfrm>
          <a:prstGeom prst="doubleWave">
            <a:avLst>
              <a:gd fmla="val 6250" name="adj1"/>
              <a:gd fmla="val -557" name="adj2"/>
            </a:avLst>
          </a:prstGeom>
          <a:noFill/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g22f1c7e73b9_0_41"/>
          <p:cNvCxnSpPr/>
          <p:nvPr/>
        </p:nvCxnSpPr>
        <p:spPr>
          <a:xfrm flipH="1">
            <a:off x="1906954" y="3033132"/>
            <a:ext cx="412500" cy="1245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6" name="Google Shape;356;g22f1c7e73b9_0_41"/>
          <p:cNvCxnSpPr/>
          <p:nvPr/>
        </p:nvCxnSpPr>
        <p:spPr>
          <a:xfrm>
            <a:off x="2361466" y="3033132"/>
            <a:ext cx="423600" cy="1020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57" name="Google Shape;357;g22f1c7e73b9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8513" y="3449135"/>
            <a:ext cx="4184323" cy="242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22f1c7e73b9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070" y="3769231"/>
            <a:ext cx="3269411" cy="190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2f1c7e73b9_0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0477" y="644177"/>
            <a:ext cx="2512351" cy="210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Схема Франция (1)" id="365" name="Google Shape;36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128905"/>
            <a:ext cx="11858625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"/>
          <p:cNvSpPr txBox="1"/>
          <p:nvPr/>
        </p:nvSpPr>
        <p:spPr>
          <a:xfrm>
            <a:off x="5664200" y="6022350"/>
            <a:ext cx="7150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/>
              <a:t>Из исследования: Дополнительное профессиональное образование взрослых во Франции. Татьяна Мысина, Елена Ушакова. 2022 год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/>
              <a:t>https://www.youtube.com/watch?v=Wg5_AKiLINc&amp;list=PLy07i0JqkPOrvdM6lrX8dGtSMJl4tTB3l&amp;index=13&amp;t=73s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/>
              <a:t>https://www.youtube.com/watch?v=y2bggxO5poM&amp;list=PLy07i0JqkPOrvdM6lrX8dGtSMJl4tTB3l&amp;index=14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67" name="Google Shape;367;p4"/>
          <p:cNvSpPr txBox="1"/>
          <p:nvPr/>
        </p:nvSpPr>
        <p:spPr>
          <a:xfrm>
            <a:off x="787400" y="535950"/>
            <a:ext cx="7315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/>
              <a:t>Пример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"/>
          <p:cNvSpPr/>
          <p:nvPr/>
        </p:nvSpPr>
        <p:spPr>
          <a:xfrm>
            <a:off x="-1492113" y="23695"/>
            <a:ext cx="5448623" cy="683430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373" name="Google Shape;373;p7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"/>
          <p:cNvSpPr txBox="1"/>
          <p:nvPr/>
        </p:nvSpPr>
        <p:spPr>
          <a:xfrm>
            <a:off x="864059" y="188913"/>
            <a:ext cx="8395700" cy="764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В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ектор кооперации: практика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0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"/>
          <p:cNvSpPr txBox="1"/>
          <p:nvPr>
            <p:ph idx="1" type="body"/>
          </p:nvPr>
        </p:nvSpPr>
        <p:spPr>
          <a:xfrm>
            <a:off x="495300" y="1958475"/>
            <a:ext cx="10706100" cy="3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60"/>
              <a:buFont typeface="Dosis"/>
              <a:buChar char="►"/>
            </a:pPr>
            <a:r>
              <a:rPr lang="ru-RU">
                <a:solidFill>
                  <a:srgbClr val="EE3524"/>
                </a:solidFill>
              </a:rPr>
              <a:t>Праксис (от др.-греч. πρᾶξις)</a:t>
            </a:r>
            <a:r>
              <a:rPr lang="ru-RU">
                <a:solidFill>
                  <a:srgbClr val="4D4D4D"/>
                </a:solidFill>
              </a:rPr>
              <a:t> — процесс, посредством которого реализуется некоторая теория, философская идея, вероучение и т. п. Одна из «вечных тем» философии, обсуждавшаяся в трудах Платона, Аристотеля, Святого Августина, Фрэнсиса Бэкона, Иммануила Канта, Сёрена Кьеркегора, Карла Маркса, Антонио Грамши, Мартина Хайдеггера, Ханны Арендт, Пауло Фрейре, Людвига фон Мизеса. </a:t>
            </a:r>
            <a:endParaRPr>
              <a:solidFill>
                <a:srgbClr val="4D4D4D"/>
              </a:solidFill>
            </a:endParaRPr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960"/>
              <a:buFont typeface="Dosis"/>
              <a:buChar char="►"/>
            </a:pPr>
            <a:r>
              <a:rPr lang="ru-RU">
                <a:solidFill>
                  <a:srgbClr val="4D4D4D"/>
                </a:solidFill>
              </a:rPr>
              <a:t>Применяется в политической, образовательной и духовной сферах. </a:t>
            </a:r>
            <a:endParaRPr/>
          </a:p>
        </p:txBody>
      </p:sp>
      <p:sp>
        <p:nvSpPr>
          <p:cNvPr id="380" name="Google Shape;380;p7"/>
          <p:cNvSpPr txBox="1"/>
          <p:nvPr>
            <p:ph idx="12" type="sldNum"/>
          </p:nvPr>
        </p:nvSpPr>
        <p:spPr>
          <a:xfrm>
            <a:off x="-2211977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"/>
          <p:cNvSpPr txBox="1"/>
          <p:nvPr/>
        </p:nvSpPr>
        <p:spPr>
          <a:xfrm>
            <a:off x="2832735" y="2689225"/>
            <a:ext cx="25400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"/>
          <p:cNvSpPr/>
          <p:nvPr/>
        </p:nvSpPr>
        <p:spPr>
          <a:xfrm>
            <a:off x="-1492113" y="23695"/>
            <a:ext cx="5448623" cy="683430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388" name="Google Shape;388;p9"/>
          <p:cNvSpPr txBox="1"/>
          <p:nvPr>
            <p:ph idx="1" type="body"/>
          </p:nvPr>
        </p:nvSpPr>
        <p:spPr>
          <a:xfrm>
            <a:off x="725375" y="1492250"/>
            <a:ext cx="10628400" cy="4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252603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Char char="►"/>
            </a:pPr>
            <a:r>
              <a:rPr lang="ru-RU" sz="7200">
                <a:solidFill>
                  <a:srgbClr val="4D4D4D"/>
                </a:solidFill>
              </a:rPr>
              <a:t>В древнегреческом слово праксис (πρᾶξις) означало действия свободных людей. Аристотель считал, что существует три основных вида деятельности человека: теория (мышление), поэзия (творчество) и праксис (действие). </a:t>
            </a:r>
            <a:endParaRPr sz="7200"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rPr lang="ru-RU" sz="4500">
                <a:solidFill>
                  <a:srgbClr val="4D4D4D"/>
                </a:solidFill>
              </a:rPr>
              <a:t>Этим видам деятельности соответствовали три вида знаний:</a:t>
            </a:r>
            <a:endParaRPr sz="4500">
              <a:solidFill>
                <a:srgbClr val="4D4D4D"/>
              </a:solidFill>
            </a:endParaRPr>
          </a:p>
          <a:p>
            <a:pPr indent="-2486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Char char="►"/>
            </a:pPr>
            <a:r>
              <a:rPr lang="ru-RU" sz="6000">
                <a:solidFill>
                  <a:srgbClr val="4D4D4D"/>
                </a:solidFill>
              </a:rPr>
              <a:t>теоретические, конечная цель которых истина; </a:t>
            </a:r>
            <a:endParaRPr sz="6000">
              <a:solidFill>
                <a:srgbClr val="4D4D4D"/>
              </a:solidFill>
            </a:endParaRPr>
          </a:p>
          <a:p>
            <a:pPr indent="-2486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Char char="►"/>
            </a:pPr>
            <a:r>
              <a:rPr lang="ru-RU" sz="6000">
                <a:solidFill>
                  <a:srgbClr val="4D4D4D"/>
                </a:solidFill>
              </a:rPr>
              <a:t>поэтические, конечной целью является производство материальных объектов; </a:t>
            </a:r>
            <a:endParaRPr sz="6000">
              <a:solidFill>
                <a:srgbClr val="4D4D4D"/>
              </a:solidFill>
            </a:endParaRPr>
          </a:p>
          <a:p>
            <a:pPr indent="-2486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Char char="►"/>
            </a:pPr>
            <a:r>
              <a:rPr lang="ru-RU" sz="6000">
                <a:solidFill>
                  <a:srgbClr val="4D4D4D"/>
                </a:solidFill>
              </a:rPr>
              <a:t>и практические, конечная цель которых — действие. </a:t>
            </a:r>
            <a:endParaRPr sz="6000"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rPr lang="ru-RU" sz="4500">
                <a:solidFill>
                  <a:srgbClr val="4D4D4D"/>
                </a:solidFill>
              </a:rPr>
              <a:t>Аристотель разделил знания, полученные из практики, на </a:t>
            </a:r>
            <a:endParaRPr sz="4500">
              <a:solidFill>
                <a:srgbClr val="4D4D4D"/>
              </a:solidFill>
            </a:endParaRPr>
          </a:p>
          <a:p>
            <a:pPr indent="-2486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Char char="►"/>
            </a:pPr>
            <a:r>
              <a:rPr lang="ru-RU" sz="6000">
                <a:solidFill>
                  <a:srgbClr val="4D4D4D"/>
                </a:solidFill>
              </a:rPr>
              <a:t>этику,</a:t>
            </a:r>
            <a:endParaRPr sz="6000">
              <a:solidFill>
                <a:srgbClr val="4D4D4D"/>
              </a:solidFill>
            </a:endParaRPr>
          </a:p>
          <a:p>
            <a:pPr indent="-2486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Char char="►"/>
            </a:pPr>
            <a:r>
              <a:rPr lang="ru-RU" sz="6000">
                <a:solidFill>
                  <a:srgbClr val="4D4D4D"/>
                </a:solidFill>
              </a:rPr>
              <a:t>экономику</a:t>
            </a:r>
            <a:endParaRPr sz="6000">
              <a:solidFill>
                <a:srgbClr val="4D4D4D"/>
              </a:solidFill>
            </a:endParaRPr>
          </a:p>
          <a:p>
            <a:pPr indent="-24860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Char char="►"/>
            </a:pPr>
            <a:r>
              <a:rPr lang="ru-RU" sz="6000">
                <a:solidFill>
                  <a:srgbClr val="4D4D4D"/>
                </a:solidFill>
              </a:rPr>
              <a:t>и политику. </a:t>
            </a:r>
            <a:endParaRPr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rPr lang="ru-RU" sz="4500">
                <a:solidFill>
                  <a:srgbClr val="4D4D4D"/>
                </a:solidFill>
              </a:rPr>
              <a:t>Он также различал эвпраксию (εὐπραξία, «хорошая практика»)и диспраксию (δυσπραξία, «плохая практика, несчастье»)</a:t>
            </a:r>
            <a:endParaRPr sz="4500">
              <a:solidFill>
                <a:srgbClr val="4D4D4D"/>
              </a:solidFill>
            </a:endParaRPr>
          </a:p>
        </p:txBody>
      </p:sp>
      <p:sp>
        <p:nvSpPr>
          <p:cNvPr id="389" name="Google Shape;389;p9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 txBox="1"/>
          <p:nvPr/>
        </p:nvSpPr>
        <p:spPr>
          <a:xfrm>
            <a:off x="-27144" y="-262605"/>
            <a:ext cx="2691728" cy="1524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Dosis"/>
              <a:buNone/>
            </a:pPr>
            <a:r>
              <a:rPr lang="ru-RU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92" name="Google Shape;392;p9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Dosis"/>
              <a:buNone/>
            </a:pPr>
            <a:r>
              <a:rPr lang="ru-RU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95" name="Google Shape;3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02817"/>
            <a:ext cx="7458590" cy="55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1391" y="319609"/>
            <a:ext cx="2140615" cy="67499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9"/>
          <p:cNvSpPr txBox="1"/>
          <p:nvPr/>
        </p:nvSpPr>
        <p:spPr>
          <a:xfrm>
            <a:off x="3287395" y="575945"/>
            <a:ext cx="603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Аристотель о практике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f1c7e73b9_0_1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109" name="Google Shape;109;g22f1c7e73b9_0_1"/>
          <p:cNvSpPr txBox="1"/>
          <p:nvPr>
            <p:ph idx="1" type="body"/>
          </p:nvPr>
        </p:nvSpPr>
        <p:spPr>
          <a:xfrm>
            <a:off x="838200" y="1506875"/>
            <a:ext cx="10515600" cy="4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6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</p:txBody>
      </p:sp>
      <p:sp>
        <p:nvSpPr>
          <p:cNvPr id="110" name="Google Shape;110;g22f1c7e73b9_0_1"/>
          <p:cNvSpPr/>
          <p:nvPr/>
        </p:nvSpPr>
        <p:spPr>
          <a:xfrm flipH="1">
            <a:off x="-647736" y="-14750"/>
            <a:ext cx="3416100" cy="1031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2f1c7e73b9_0_1"/>
          <p:cNvSpPr/>
          <p:nvPr/>
        </p:nvSpPr>
        <p:spPr>
          <a:xfrm flipH="1">
            <a:off x="2151225" y="-15706"/>
            <a:ext cx="1026600" cy="1031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2f1c7e73b9_0_1"/>
          <p:cNvSpPr txBox="1"/>
          <p:nvPr/>
        </p:nvSpPr>
        <p:spPr>
          <a:xfrm>
            <a:off x="3517900" y="173000"/>
            <a:ext cx="6472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Современная ситуация</a:t>
            </a:r>
            <a:endParaRPr sz="3600"/>
          </a:p>
        </p:txBody>
      </p:sp>
      <p:sp>
        <p:nvSpPr>
          <p:cNvPr id="113" name="Google Shape;113;g22f1c7e73b9_0_1"/>
          <p:cNvSpPr/>
          <p:nvPr/>
        </p:nvSpPr>
        <p:spPr>
          <a:xfrm flipH="1">
            <a:off x="8954475" y="5823119"/>
            <a:ext cx="3837600" cy="10350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2f1c7e73b9_0_1"/>
          <p:cNvSpPr/>
          <p:nvPr/>
        </p:nvSpPr>
        <p:spPr>
          <a:xfrm flipH="1">
            <a:off x="8400415" y="5823119"/>
            <a:ext cx="1107900" cy="10350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2f1c7e73b9_0_1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Dosis"/>
              <a:buNone/>
            </a:pPr>
            <a:r>
              <a:rPr lang="ru-RU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16" name="Google Shape;116;g22f1c7e73b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02817"/>
            <a:ext cx="7458592" cy="55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2f1c7e73b9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1391" y="319609"/>
            <a:ext cx="2140616" cy="67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2f1c7e73b9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5075" y="966150"/>
            <a:ext cx="11498875" cy="51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2f1c7e73b9_0_233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03" name="Google Shape;403;g22f1c7e73b9_0_233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2f1c7e73b9_0_233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2f1c7e73b9_0_233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22f1c7e73b9_0_233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2f1c7e73b9_0_233"/>
          <p:cNvSpPr txBox="1"/>
          <p:nvPr/>
        </p:nvSpPr>
        <p:spPr>
          <a:xfrm>
            <a:off x="864059" y="188913"/>
            <a:ext cx="8395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В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ектор кооперации: практика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22f1c7e73b9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22f1c7e73b9_0_233"/>
          <p:cNvSpPr txBox="1"/>
          <p:nvPr>
            <p:ph idx="1" type="body"/>
          </p:nvPr>
        </p:nvSpPr>
        <p:spPr>
          <a:xfrm>
            <a:off x="838200" y="1945825"/>
            <a:ext cx="10515600" cy="3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/>
              <a:t>Онтологические представления </a:t>
            </a:r>
            <a:r>
              <a:rPr lang="ru-RU" sz="1800"/>
              <a:t>(онтологи)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400"/>
              <a:t>        Теоретические основания </a:t>
            </a:r>
            <a:r>
              <a:rPr lang="ru-RU" sz="1800"/>
              <a:t>(исследователи)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</a:t>
            </a:r>
            <a:r>
              <a:rPr lang="ru-RU" sz="2400"/>
              <a:t>          Технология</a:t>
            </a:r>
            <a:r>
              <a:rPr lang="ru-RU"/>
              <a:t> </a:t>
            </a:r>
            <a:r>
              <a:rPr lang="ru-RU" sz="1800"/>
              <a:t>(технологические позиции)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                     </a:t>
            </a:r>
            <a:r>
              <a:rPr lang="ru-RU" sz="2400"/>
              <a:t>Практикование</a:t>
            </a:r>
            <a:r>
              <a:rPr lang="ru-RU"/>
              <a:t> </a:t>
            </a:r>
            <a:r>
              <a:rPr lang="ru-RU" sz="1800"/>
              <a:t>(позиции действия)</a:t>
            </a:r>
            <a:endParaRPr sz="1800"/>
          </a:p>
        </p:txBody>
      </p:sp>
      <p:sp>
        <p:nvSpPr>
          <p:cNvPr id="410" name="Google Shape;410;g22f1c7e73b9_0_233"/>
          <p:cNvSpPr txBox="1"/>
          <p:nvPr>
            <p:ph idx="12" type="sldNum"/>
          </p:nvPr>
        </p:nvSpPr>
        <p:spPr>
          <a:xfrm>
            <a:off x="-2211977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2f1c7e73b9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2f1c7e73b9_0_233"/>
          <p:cNvSpPr txBox="1"/>
          <p:nvPr/>
        </p:nvSpPr>
        <p:spPr>
          <a:xfrm>
            <a:off x="2832735" y="2689225"/>
            <a:ext cx="25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g22f1c7e73b9_0_233"/>
          <p:cNvCxnSpPr/>
          <p:nvPr/>
        </p:nvCxnSpPr>
        <p:spPr>
          <a:xfrm flipH="1" rot="10800000">
            <a:off x="927100" y="2783950"/>
            <a:ext cx="6019800" cy="12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g22f1c7e73b9_0_233"/>
          <p:cNvCxnSpPr/>
          <p:nvPr/>
        </p:nvCxnSpPr>
        <p:spPr>
          <a:xfrm flipH="1" rot="10800000">
            <a:off x="1584960" y="3266365"/>
            <a:ext cx="5679300" cy="4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g22f1c7e73b9_0_233"/>
          <p:cNvCxnSpPr/>
          <p:nvPr/>
        </p:nvCxnSpPr>
        <p:spPr>
          <a:xfrm flipH="1" rot="10800000">
            <a:off x="2341245" y="3797430"/>
            <a:ext cx="5701800" cy="6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g22f1c7e73b9_0_233"/>
          <p:cNvCxnSpPr/>
          <p:nvPr/>
        </p:nvCxnSpPr>
        <p:spPr>
          <a:xfrm flipH="1" rot="10800000">
            <a:off x="3080748" y="4294913"/>
            <a:ext cx="5484000" cy="47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7" name="Google Shape;417;g22f1c7e73b9_0_233"/>
          <p:cNvSpPr/>
          <p:nvPr/>
        </p:nvSpPr>
        <p:spPr>
          <a:xfrm rot="-1320">
            <a:off x="8037875" y="2402849"/>
            <a:ext cx="781200" cy="1937100"/>
          </a:xfrm>
          <a:prstGeom prst="curvedLeftArrow">
            <a:avLst>
              <a:gd fmla="val 25000" name="adj1"/>
              <a:gd fmla="val 49279" name="adj2"/>
              <a:gd fmla="val 25000" name="adj3"/>
            </a:avLst>
          </a:prstGeom>
          <a:solidFill>
            <a:srgbClr val="EE35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2f1c7e73b9_0_251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23" name="Google Shape;423;g22f1c7e73b9_0_251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2f1c7e73b9_0_251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22f1c7e73b9_0_251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2f1c7e73b9_0_251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2f1c7e73b9_0_251"/>
          <p:cNvSpPr txBox="1"/>
          <p:nvPr/>
        </p:nvSpPr>
        <p:spPr>
          <a:xfrm>
            <a:off x="864059" y="188913"/>
            <a:ext cx="8395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Три в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ектора кооперации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22f1c7e73b9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22f1c7e73b9_0_251"/>
          <p:cNvSpPr txBox="1"/>
          <p:nvPr>
            <p:ph idx="1" type="body"/>
          </p:nvPr>
        </p:nvSpPr>
        <p:spPr>
          <a:xfrm>
            <a:off x="1257400" y="1335063"/>
            <a:ext cx="7937400" cy="1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200"/>
              <a:t>Онтологические представления </a:t>
            </a:r>
            <a:r>
              <a:rPr lang="ru-RU" sz="1600"/>
              <a:t>(онтологи)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200"/>
              <a:t>        Теоретические основания </a:t>
            </a:r>
            <a:r>
              <a:rPr lang="ru-RU" sz="1600"/>
              <a:t>(исследователи)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600"/>
              <a:t>           </a:t>
            </a:r>
            <a:r>
              <a:rPr lang="ru-RU" sz="2200"/>
              <a:t>          Технология</a:t>
            </a:r>
            <a:r>
              <a:rPr lang="ru-RU" sz="2600"/>
              <a:t> </a:t>
            </a:r>
            <a:r>
              <a:rPr lang="ru-RU" sz="1600"/>
              <a:t>(технологические позиции)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600"/>
              <a:t>                           </a:t>
            </a:r>
            <a:r>
              <a:rPr lang="ru-RU" sz="2200"/>
              <a:t>Практикование</a:t>
            </a:r>
            <a:r>
              <a:rPr lang="ru-RU" sz="2600"/>
              <a:t> </a:t>
            </a:r>
            <a:r>
              <a:rPr lang="ru-RU" sz="1600"/>
              <a:t>(позиции действия)</a:t>
            </a:r>
            <a:endParaRPr sz="1600"/>
          </a:p>
        </p:txBody>
      </p:sp>
      <p:sp>
        <p:nvSpPr>
          <p:cNvPr id="430" name="Google Shape;430;g22f1c7e73b9_0_251"/>
          <p:cNvSpPr txBox="1"/>
          <p:nvPr>
            <p:ph idx="12" type="sldNum"/>
          </p:nvPr>
        </p:nvSpPr>
        <p:spPr>
          <a:xfrm>
            <a:off x="-2211977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g22f1c7e73b9_0_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22f1c7e73b9_0_251"/>
          <p:cNvSpPr txBox="1"/>
          <p:nvPr/>
        </p:nvSpPr>
        <p:spPr>
          <a:xfrm>
            <a:off x="2832735" y="2689225"/>
            <a:ext cx="254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g22f1c7e73b9_0_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3281375"/>
            <a:ext cx="6402101" cy="30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g22f1c7e73b9_0_2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35100" y="3281375"/>
            <a:ext cx="5391799" cy="28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2f1c7e73b9_0_251"/>
          <p:cNvSpPr/>
          <p:nvPr/>
        </p:nvSpPr>
        <p:spPr>
          <a:xfrm>
            <a:off x="5003800" y="3058525"/>
            <a:ext cx="444600" cy="1363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2f1c7e73b9_0_251"/>
          <p:cNvSpPr/>
          <p:nvPr/>
        </p:nvSpPr>
        <p:spPr>
          <a:xfrm rot="6531779">
            <a:off x="5772725" y="3867155"/>
            <a:ext cx="444471" cy="149991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2f1c7e73b9_0_251"/>
          <p:cNvSpPr/>
          <p:nvPr/>
        </p:nvSpPr>
        <p:spPr>
          <a:xfrm rot="-6627120">
            <a:off x="4299402" y="3934808"/>
            <a:ext cx="444734" cy="149982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2f1c7e73b9_0_251"/>
          <p:cNvSpPr/>
          <p:nvPr/>
        </p:nvSpPr>
        <p:spPr>
          <a:xfrm>
            <a:off x="5003800" y="4214625"/>
            <a:ext cx="444600" cy="369300"/>
          </a:xfrm>
          <a:prstGeom prst="ellipse">
            <a:avLst/>
          </a:prstGeom>
          <a:solidFill>
            <a:srgbClr val="EE35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22f1c7e73b9_0_251"/>
          <p:cNvSpPr/>
          <p:nvPr/>
        </p:nvSpPr>
        <p:spPr>
          <a:xfrm rot="-1249">
            <a:off x="7809550" y="1335218"/>
            <a:ext cx="825600" cy="1810200"/>
          </a:xfrm>
          <a:prstGeom prst="curvedLeftArrow">
            <a:avLst>
              <a:gd fmla="val 25000" name="adj1"/>
              <a:gd fmla="val 49279" name="adj2"/>
              <a:gd fmla="val 25000" name="adj3"/>
            </a:avLst>
          </a:prstGeom>
          <a:solidFill>
            <a:srgbClr val="EE35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35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0" y="0"/>
            <a:ext cx="12192000" cy="16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1"/>
          <p:cNvSpPr txBox="1"/>
          <p:nvPr>
            <p:ph type="title"/>
          </p:nvPr>
        </p:nvSpPr>
        <p:spPr>
          <a:xfrm>
            <a:off x="1882773" y="2223246"/>
            <a:ext cx="9685339" cy="23392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F4F7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rgbClr val="F4F4F7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  <a:endParaRPr b="0" i="0" sz="3200" u="none" cap="none" strike="noStrike">
              <a:solidFill>
                <a:srgbClr val="F4F4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 txBox="1"/>
          <p:nvPr/>
        </p:nvSpPr>
        <p:spPr>
          <a:xfrm>
            <a:off x="1882773" y="4625787"/>
            <a:ext cx="9685339" cy="175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4D4D4"/>
              </a:buClr>
              <a:buSzPts val="1600"/>
              <a:buFont typeface="Arial"/>
              <a:buNone/>
            </a:pPr>
            <a:r>
              <a:rPr lang="ru-RU" sz="1600">
                <a:solidFill>
                  <a:srgbClr val="D4D4D4"/>
                </a:solidFill>
                <a:latin typeface="Arial"/>
                <a:ea typeface="Arial"/>
                <a:cs typeface="Arial"/>
                <a:sym typeface="Arial"/>
              </a:rPr>
              <a:t>Дмитриева Лидия Викторовна, аналитик научно-образовательного центра перспективных исследований в области общественных и когнитивных наук ТГУ, c. н. с. лаб. проектирования инновационных процессов в образовании ТГУ, руководитель открытого методологического семинара "Режимы мышления",  lidmitr@gmail.com </a:t>
            </a:r>
            <a:endParaRPr sz="1600">
              <a:solidFill>
                <a:srgbClr val="D4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818" y="6186276"/>
            <a:ext cx="7013630" cy="51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1391" y="319609"/>
            <a:ext cx="2140615" cy="67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e1111ce7b9_0_1"/>
          <p:cNvSpPr txBox="1"/>
          <p:nvPr>
            <p:ph type="title"/>
          </p:nvPr>
        </p:nvSpPr>
        <p:spPr>
          <a:xfrm>
            <a:off x="415600" y="390467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</a:pPr>
            <a:r>
              <a:rPr lang="ru-RU"/>
              <a:t>Четыре плана существования человека</a:t>
            </a:r>
            <a:endParaRPr/>
          </a:p>
        </p:txBody>
      </p:sp>
      <p:pic>
        <p:nvPicPr>
          <p:cNvPr id="455" name="Google Shape;455;g1e1111ce7b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973" y="1270555"/>
            <a:ext cx="4298304" cy="48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1e1111ce7b9_0_1"/>
          <p:cNvSpPr txBox="1"/>
          <p:nvPr>
            <p:ph idx="1" type="body"/>
          </p:nvPr>
        </p:nvSpPr>
        <p:spPr>
          <a:xfrm>
            <a:off x="415600" y="1270967"/>
            <a:ext cx="11360700" cy="48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04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457" name="Google Shape;457;g1e1111ce7b9_0_1"/>
          <p:cNvCxnSpPr/>
          <p:nvPr/>
        </p:nvCxnSpPr>
        <p:spPr>
          <a:xfrm rot="10800000">
            <a:off x="3114420" y="2477745"/>
            <a:ext cx="1327500" cy="420300"/>
          </a:xfrm>
          <a:prstGeom prst="straightConnector1">
            <a:avLst/>
          </a:prstGeom>
          <a:noFill/>
          <a:ln cap="flat" cmpd="sng" w="9525">
            <a:solidFill>
              <a:srgbClr val="20202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8" name="Google Shape;458;g1e1111ce7b9_0_1"/>
          <p:cNvCxnSpPr/>
          <p:nvPr/>
        </p:nvCxnSpPr>
        <p:spPr>
          <a:xfrm flipH="1" rot="10800000">
            <a:off x="7517823" y="2700645"/>
            <a:ext cx="1644300" cy="380400"/>
          </a:xfrm>
          <a:prstGeom prst="straightConnector1">
            <a:avLst/>
          </a:prstGeom>
          <a:noFill/>
          <a:ln cap="flat" cmpd="sng" w="9525">
            <a:solidFill>
              <a:srgbClr val="20202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9" name="Google Shape;459;g1e1111ce7b9_0_1"/>
          <p:cNvCxnSpPr/>
          <p:nvPr/>
        </p:nvCxnSpPr>
        <p:spPr>
          <a:xfrm flipH="1">
            <a:off x="3100877" y="4625219"/>
            <a:ext cx="1114800" cy="586500"/>
          </a:xfrm>
          <a:prstGeom prst="straightConnector1">
            <a:avLst/>
          </a:prstGeom>
          <a:noFill/>
          <a:ln cap="flat" cmpd="sng" w="9525">
            <a:solidFill>
              <a:srgbClr val="20202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0" name="Google Shape;460;g1e1111ce7b9_0_1"/>
          <p:cNvCxnSpPr/>
          <p:nvPr/>
        </p:nvCxnSpPr>
        <p:spPr>
          <a:xfrm>
            <a:off x="7418433" y="4655481"/>
            <a:ext cx="1417500" cy="525600"/>
          </a:xfrm>
          <a:prstGeom prst="straightConnector1">
            <a:avLst/>
          </a:prstGeom>
          <a:noFill/>
          <a:ln cap="flat" cmpd="sng" w="9525">
            <a:solidFill>
              <a:srgbClr val="20202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1" name="Google Shape;461;g1e1111ce7b9_0_1"/>
          <p:cNvSpPr/>
          <p:nvPr/>
        </p:nvSpPr>
        <p:spPr>
          <a:xfrm>
            <a:off x="9162065" y="1867948"/>
            <a:ext cx="2285100" cy="12192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Культурный</a:t>
            </a:r>
            <a:endParaRPr sz="1900"/>
          </a:p>
        </p:txBody>
      </p:sp>
      <p:sp>
        <p:nvSpPr>
          <p:cNvPr id="462" name="Google Shape;462;g1e1111ce7b9_0_1"/>
          <p:cNvSpPr/>
          <p:nvPr/>
        </p:nvSpPr>
        <p:spPr>
          <a:xfrm>
            <a:off x="8836041" y="4625219"/>
            <a:ext cx="2465700" cy="12192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Индивидуальный</a:t>
            </a:r>
            <a:endParaRPr b="0" i="0" sz="19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1e1111ce7b9_0_1"/>
          <p:cNvSpPr/>
          <p:nvPr/>
        </p:nvSpPr>
        <p:spPr>
          <a:xfrm>
            <a:off x="772703" y="1867948"/>
            <a:ext cx="2305200" cy="12192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Биологический</a:t>
            </a:r>
            <a:endParaRPr sz="19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e1111ce7b9_0_1"/>
          <p:cNvSpPr/>
          <p:nvPr/>
        </p:nvSpPr>
        <p:spPr>
          <a:xfrm>
            <a:off x="711928" y="4497491"/>
            <a:ext cx="2426700" cy="12192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1818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Социальный</a:t>
            </a:r>
            <a:endParaRPr sz="1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"/>
          <p:cNvSpPr/>
          <p:nvPr/>
        </p:nvSpPr>
        <p:spPr>
          <a:xfrm>
            <a:off x="-1492113" y="23695"/>
            <a:ext cx="5448623" cy="683430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470" name="Google Shape;470;p6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"/>
          <p:cNvSpPr txBox="1"/>
          <p:nvPr/>
        </p:nvSpPr>
        <p:spPr>
          <a:xfrm>
            <a:off x="864059" y="188913"/>
            <a:ext cx="8395700" cy="764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Расстановка индивидов в пространстве социальных взаимодействий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0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"/>
          <p:cNvSpPr txBox="1"/>
          <p:nvPr>
            <p:ph idx="1" type="body"/>
          </p:nvPr>
        </p:nvSpPr>
        <p:spPr>
          <a:xfrm>
            <a:off x="838200" y="1622924"/>
            <a:ext cx="10515600" cy="43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«Позиционирование или расстановка индивидов в пространстве социальных взаимодействий составляет фундамент социальной жизни….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Позиционирование, однако, можно рассматривать и в контексте пространственно-временной сериальности взаимодействий. Любой индивид позиционируется одновременно относительно потока повседневности; течения собственной жизни, а также относительно протяжённости "институционального" времени.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В конечном счёте человек различным образом позиционируется в рамках социальных взаимоотношений, порождаемых специфическими социальными идентичностями; здесь речь идёт главным образом о понятии социальной роли» (1)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87353"/>
              <a:buNone/>
            </a:pPr>
            <a:r>
              <a:rPr i="1" lang="ru-RU" sz="1494">
                <a:solidFill>
                  <a:srgbClr val="0000FF"/>
                </a:solidFill>
              </a:rPr>
              <a:t>1 Гидденс Э. Конституирование общества: Очерк теории структурации. 1984 г.</a:t>
            </a:r>
            <a:endParaRPr i="1" sz="1494">
              <a:solidFill>
                <a:srgbClr val="0000FF"/>
              </a:solidFill>
            </a:endParaRPr>
          </a:p>
        </p:txBody>
      </p:sp>
      <p:sp>
        <p:nvSpPr>
          <p:cNvPr id="477" name="Google Shape;477;p6"/>
          <p:cNvSpPr txBox="1"/>
          <p:nvPr>
            <p:ph idx="12" type="sldNum"/>
          </p:nvPr>
        </p:nvSpPr>
        <p:spPr>
          <a:xfrm>
            <a:off x="-2211977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/>
          <p:nvPr/>
        </p:nvSpPr>
        <p:spPr>
          <a:xfrm>
            <a:off x="-1492113" y="23695"/>
            <a:ext cx="5448623" cy="683430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838200" y="1224350"/>
            <a:ext cx="10515600" cy="49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 i="1">
              <a:solidFill>
                <a:srgbClr val="EE3524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1578"/>
              <a:buFont typeface="Dosis"/>
              <a:buNone/>
            </a:pPr>
            <a:r>
              <a:rPr i="1" lang="ru-RU" sz="3800">
                <a:solidFill>
                  <a:srgbClr val="EE3524"/>
                </a:solidFill>
              </a:rPr>
              <a:t>Города - реперные точки.</a:t>
            </a:r>
            <a:endParaRPr i="1" sz="3800">
              <a:solidFill>
                <a:srgbClr val="EE3524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 i="1">
              <a:solidFill>
                <a:srgbClr val="EE3524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rPr i="1" lang="ru-RU">
                <a:solidFill>
                  <a:srgbClr val="EE3524"/>
                </a:solidFill>
              </a:rPr>
              <a:t>Избыточность </a:t>
            </a:r>
            <a:r>
              <a:rPr i="1" lang="ru-RU">
                <a:solidFill>
                  <a:srgbClr val="EE3524"/>
                </a:solidFill>
              </a:rPr>
              <a:t>человеческого</a:t>
            </a:r>
            <a:r>
              <a:rPr i="1" lang="ru-RU">
                <a:solidFill>
                  <a:srgbClr val="EE3524"/>
                </a:solidFill>
              </a:rPr>
              <a:t> потенциала/ репертуара компетенций - </a:t>
            </a:r>
            <a:r>
              <a:rPr i="1" lang="ru-RU">
                <a:solidFill>
                  <a:srgbClr val="EE3524"/>
                </a:solidFill>
              </a:rPr>
              <a:t>высокая</a:t>
            </a:r>
            <a:r>
              <a:rPr i="1" lang="ru-RU">
                <a:solidFill>
                  <a:srgbClr val="EE3524"/>
                </a:solidFill>
              </a:rPr>
              <a:t> скорость обращения знания - возможность быстрой сборки новых деятельностей в политическом, экономическом или культурном пространствах.</a:t>
            </a:r>
            <a:endParaRPr i="1">
              <a:solidFill>
                <a:srgbClr val="EE3524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 i="1">
              <a:solidFill>
                <a:srgbClr val="EE3524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rPr i="1" lang="ru-RU">
                <a:solidFill>
                  <a:srgbClr val="EE3524"/>
                </a:solidFill>
              </a:rPr>
              <a:t>Создание новых стилей жизни. (Р. Парк. Город как социальная лаборатория).</a:t>
            </a:r>
            <a:endParaRPr i="1">
              <a:solidFill>
                <a:srgbClr val="EE3524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 i="1">
              <a:solidFill>
                <a:srgbClr val="EE3524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-3000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4285"/>
              <a:buAutoNum type="arabicPeriod"/>
            </a:pPr>
            <a:r>
              <a:rPr i="1" lang="ru-RU">
                <a:solidFill>
                  <a:srgbClr val="4D4D4D"/>
                </a:solidFill>
              </a:rPr>
              <a:t>Термин «мировой город» восходит к описанию Патриком Геддесом в 1915 году городов с непропорционально высоким количеством бизнес-встреч</a:t>
            </a:r>
            <a:endParaRPr i="1">
              <a:solidFill>
                <a:srgbClr val="4D4D4D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D4D4D"/>
              </a:solidFill>
            </a:endParaRPr>
          </a:p>
          <a:p>
            <a:pPr indent="-3000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64285"/>
              <a:buAutoNum type="arabicPeriod"/>
            </a:pPr>
            <a:r>
              <a:rPr i="1" lang="ru-RU">
                <a:solidFill>
                  <a:srgbClr val="4D4D4D"/>
                </a:solidFill>
              </a:rPr>
              <a:t>«Опорные регионы» будут вынуждены решить проблему удержания на своей территории высококвалифицированных специалистов, готовых к изменениям. Поэтому в новой экономике, являющейся базой для новой сборки страны, необходимо выделить еще один инновационный сегмент — культурно-средовой</a:t>
            </a:r>
            <a:r>
              <a:rPr i="1" lang="ru-RU">
                <a:solidFill>
                  <a:srgbClr val="4D4D4D"/>
                </a:solidFill>
              </a:rPr>
              <a:t>». </a:t>
            </a:r>
            <a:r>
              <a:rPr i="1" lang="ru-RU">
                <a:solidFill>
                  <a:srgbClr val="4D4D4D"/>
                </a:solidFill>
              </a:rPr>
              <a:t> (П. Щедровицкий. Государственная политика регионального развития в РФ: проблемы и перспективы)</a:t>
            </a:r>
            <a:endParaRPr i="1">
              <a:solidFill>
                <a:srgbClr val="4D4D4D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D4D4D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D4D4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4D4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</p:txBody>
      </p:sp>
      <p:sp>
        <p:nvSpPr>
          <p:cNvPr id="125" name="Google Shape;125;p10"/>
          <p:cNvSpPr/>
          <p:nvPr/>
        </p:nvSpPr>
        <p:spPr>
          <a:xfrm flipH="1">
            <a:off x="-647600" y="-14750"/>
            <a:ext cx="3415964" cy="1031024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 flipH="1">
            <a:off x="2151343" y="-15706"/>
            <a:ext cx="1026482" cy="1031024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2965388" y="121325"/>
            <a:ext cx="6542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/>
              <a:t>Функция «мирового города»</a:t>
            </a:r>
            <a:endParaRPr sz="3600"/>
          </a:p>
        </p:txBody>
      </p:sp>
      <p:sp>
        <p:nvSpPr>
          <p:cNvPr id="128" name="Google Shape;128;p10"/>
          <p:cNvSpPr/>
          <p:nvPr/>
        </p:nvSpPr>
        <p:spPr>
          <a:xfrm flipH="1">
            <a:off x="8954439" y="5823119"/>
            <a:ext cx="3837636" cy="1034881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 flipH="1">
            <a:off x="8400562" y="5823119"/>
            <a:ext cx="1107753" cy="1034882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Dosis"/>
              <a:buNone/>
            </a:pPr>
            <a:r>
              <a:rPr lang="ru-RU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02817"/>
            <a:ext cx="7458590" cy="55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1391" y="319609"/>
            <a:ext cx="2140615" cy="67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f1c7e73b9_0_22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138" name="Google Shape;138;g22f1c7e73b9_0_22"/>
          <p:cNvSpPr txBox="1"/>
          <p:nvPr>
            <p:ph idx="1" type="body"/>
          </p:nvPr>
        </p:nvSpPr>
        <p:spPr>
          <a:xfrm>
            <a:off x="838200" y="1506875"/>
            <a:ext cx="10515600" cy="4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6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4D4D4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4D4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6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</p:txBody>
      </p:sp>
      <p:sp>
        <p:nvSpPr>
          <p:cNvPr id="139" name="Google Shape;139;g22f1c7e73b9_0_22"/>
          <p:cNvSpPr/>
          <p:nvPr/>
        </p:nvSpPr>
        <p:spPr>
          <a:xfrm flipH="1">
            <a:off x="-647736" y="-14750"/>
            <a:ext cx="3416100" cy="1031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2f1c7e73b9_0_22"/>
          <p:cNvSpPr/>
          <p:nvPr/>
        </p:nvSpPr>
        <p:spPr>
          <a:xfrm flipH="1">
            <a:off x="2151225" y="-15706"/>
            <a:ext cx="1026600" cy="1031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2f1c7e73b9_0_22"/>
          <p:cNvSpPr txBox="1"/>
          <p:nvPr/>
        </p:nvSpPr>
        <p:spPr>
          <a:xfrm>
            <a:off x="2360725" y="121325"/>
            <a:ext cx="7147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Функция «мирового города»</a:t>
            </a:r>
            <a:endParaRPr sz="4000"/>
          </a:p>
        </p:txBody>
      </p:sp>
      <p:sp>
        <p:nvSpPr>
          <p:cNvPr id="142" name="Google Shape;142;g22f1c7e73b9_0_22"/>
          <p:cNvSpPr/>
          <p:nvPr/>
        </p:nvSpPr>
        <p:spPr>
          <a:xfrm flipH="1">
            <a:off x="8954475" y="5823119"/>
            <a:ext cx="3837600" cy="10350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2f1c7e73b9_0_22"/>
          <p:cNvSpPr/>
          <p:nvPr/>
        </p:nvSpPr>
        <p:spPr>
          <a:xfrm flipH="1">
            <a:off x="8400415" y="5823119"/>
            <a:ext cx="1107900" cy="10350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2f1c7e73b9_0_22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Dosis"/>
              <a:buNone/>
            </a:pPr>
            <a:r>
              <a:rPr lang="ru-RU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45" name="Google Shape;145;g22f1c7e73b9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02817"/>
            <a:ext cx="7458592" cy="55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2f1c7e73b9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1391" y="319609"/>
            <a:ext cx="2140616" cy="67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2f1c7e73b9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22400" y="0"/>
            <a:ext cx="135508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/>
          <p:nvPr>
            <p:ph type="title"/>
          </p:nvPr>
        </p:nvSpPr>
        <p:spPr>
          <a:xfrm>
            <a:off x="838200" y="365125"/>
            <a:ext cx="10515600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-1492113" y="23695"/>
            <a:ext cx="5448623" cy="683430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1214125" y="188925"/>
            <a:ext cx="86106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Рабочий процесс. Простейшая схема кооперации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0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 txBox="1"/>
          <p:nvPr>
            <p:ph idx="12" type="sldNum"/>
          </p:nvPr>
        </p:nvSpPr>
        <p:spPr>
          <a:xfrm>
            <a:off x="-2226734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</a:t>
            </a:r>
            <a:endParaRPr/>
          </a:p>
        </p:txBody>
      </p:sp>
      <p:sp>
        <p:nvSpPr>
          <p:cNvPr id="163" name="Google Shape;163;p3"/>
          <p:cNvSpPr txBox="1"/>
          <p:nvPr>
            <p:ph idx="2" type="body"/>
          </p:nvPr>
        </p:nvSpPr>
        <p:spPr>
          <a:xfrm>
            <a:off x="516255" y="1825625"/>
            <a:ext cx="10837545" cy="4351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4" name="Google Shape;16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910" y="1174115"/>
            <a:ext cx="1905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/>
          <p:nvPr/>
        </p:nvSpPr>
        <p:spPr>
          <a:xfrm>
            <a:off x="4800600" y="2337000"/>
            <a:ext cx="1714500" cy="242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300" y="1585250"/>
            <a:ext cx="10965475" cy="45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1111ce7b9_0_510"/>
          <p:cNvSpPr txBox="1"/>
          <p:nvPr>
            <p:ph type="title"/>
          </p:nvPr>
        </p:nvSpPr>
        <p:spPr>
          <a:xfrm>
            <a:off x="838200" y="365125"/>
            <a:ext cx="105156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2" name="Google Shape;172;g1e1111ce7b9_0_510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173" name="Google Shape;173;g1e1111ce7b9_0_510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e1111ce7b9_0_510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e1111ce7b9_0_510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e1111ce7b9_0_510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e1111ce7b9_0_510"/>
          <p:cNvSpPr txBox="1"/>
          <p:nvPr/>
        </p:nvSpPr>
        <p:spPr>
          <a:xfrm>
            <a:off x="864059" y="188913"/>
            <a:ext cx="8395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Простейшая схема кооперации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1e1111ce7b9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e1111ce7b9_0_510"/>
          <p:cNvSpPr txBox="1"/>
          <p:nvPr>
            <p:ph idx="12" type="sldNum"/>
          </p:nvPr>
        </p:nvSpPr>
        <p:spPr>
          <a:xfrm>
            <a:off x="-2226734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1e1111ce7b9_0_5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e1111ce7b9_0_51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</a:t>
            </a:r>
            <a:endParaRPr/>
          </a:p>
        </p:txBody>
      </p:sp>
      <p:sp>
        <p:nvSpPr>
          <p:cNvPr id="182" name="Google Shape;182;g1e1111ce7b9_0_510"/>
          <p:cNvSpPr txBox="1"/>
          <p:nvPr>
            <p:ph idx="2" type="body"/>
          </p:nvPr>
        </p:nvSpPr>
        <p:spPr>
          <a:xfrm>
            <a:off x="516255" y="1825625"/>
            <a:ext cx="108375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3" name="Google Shape;183;g1e1111ce7b9_0_5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910" y="1174115"/>
            <a:ext cx="1905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e1111ce7b9_0_510"/>
          <p:cNvSpPr/>
          <p:nvPr/>
        </p:nvSpPr>
        <p:spPr>
          <a:xfrm>
            <a:off x="4800600" y="2337000"/>
            <a:ext cx="1714500" cy="2426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g1e1111ce7b9_0_5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225" y="1432425"/>
            <a:ext cx="11128575" cy="48453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6" name="Google Shape;186;g1e1111ce7b9_0_510"/>
          <p:cNvCxnSpPr/>
          <p:nvPr/>
        </p:nvCxnSpPr>
        <p:spPr>
          <a:xfrm rot="10800000">
            <a:off x="5835125" y="3494750"/>
            <a:ext cx="1487700" cy="15243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7" name="Google Shape;187;g1e1111ce7b9_0_5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06800" y="4262625"/>
            <a:ext cx="5181599" cy="2463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1111ce7b9_0_533"/>
          <p:cNvSpPr txBox="1"/>
          <p:nvPr>
            <p:ph type="title"/>
          </p:nvPr>
        </p:nvSpPr>
        <p:spPr>
          <a:xfrm>
            <a:off x="838200" y="365125"/>
            <a:ext cx="105156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3" name="Google Shape;193;g1e1111ce7b9_0_533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194" name="Google Shape;194;g1e1111ce7b9_0_533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e1111ce7b9_0_533"/>
          <p:cNvSpPr/>
          <p:nvPr/>
        </p:nvSpPr>
        <p:spPr>
          <a:xfrm flipH="1">
            <a:off x="-1492214" y="-85725"/>
            <a:ext cx="21081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e1111ce7b9_0_533"/>
          <p:cNvSpPr/>
          <p:nvPr/>
        </p:nvSpPr>
        <p:spPr>
          <a:xfrm flipH="1">
            <a:off x="495296" y="204686"/>
            <a:ext cx="9156000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e1111ce7b9_0_533"/>
          <p:cNvSpPr/>
          <p:nvPr/>
        </p:nvSpPr>
        <p:spPr>
          <a:xfrm flipH="1">
            <a:off x="9259857" y="272355"/>
            <a:ext cx="3745200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e1111ce7b9_0_533"/>
          <p:cNvSpPr txBox="1"/>
          <p:nvPr/>
        </p:nvSpPr>
        <p:spPr>
          <a:xfrm>
            <a:off x="864059" y="188913"/>
            <a:ext cx="8395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lt1"/>
                </a:solidFill>
              </a:rPr>
              <a:t>Схема акта (способа) действия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1e1111ce7b9_0_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1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e1111ce7b9_0_533"/>
          <p:cNvSpPr txBox="1"/>
          <p:nvPr>
            <p:ph idx="12" type="sldNum"/>
          </p:nvPr>
        </p:nvSpPr>
        <p:spPr>
          <a:xfrm>
            <a:off x="-2226734" y="63563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1e1111ce7b9_0_5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e1111ce7b9_0_53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   </a:t>
            </a:r>
            <a:endParaRPr/>
          </a:p>
        </p:txBody>
      </p:sp>
      <p:sp>
        <p:nvSpPr>
          <p:cNvPr id="203" name="Google Shape;203;g1e1111ce7b9_0_533"/>
          <p:cNvSpPr txBox="1"/>
          <p:nvPr>
            <p:ph idx="2" type="body"/>
          </p:nvPr>
        </p:nvSpPr>
        <p:spPr>
          <a:xfrm>
            <a:off x="516255" y="1825625"/>
            <a:ext cx="108375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4" name="Google Shape;204;g1e1111ce7b9_0_5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910" y="1174115"/>
            <a:ext cx="1905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e1111ce7b9_0_5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6475" y="1024750"/>
            <a:ext cx="10970675" cy="52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/>
          <p:nvPr/>
        </p:nvSpPr>
        <p:spPr>
          <a:xfrm>
            <a:off x="-1492113" y="23695"/>
            <a:ext cx="5448623" cy="683430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211" name="Google Shape;211;p2"/>
          <p:cNvSpPr/>
          <p:nvPr/>
        </p:nvSpPr>
        <p:spPr>
          <a:xfrm flipH="1">
            <a:off x="225214" y="-857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"/>
          <p:cNvSpPr/>
          <p:nvPr/>
        </p:nvSpPr>
        <p:spPr>
          <a:xfrm flipH="1">
            <a:off x="-1492113" y="-85725"/>
            <a:ext cx="2107999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"/>
          <p:cNvSpPr/>
          <p:nvPr/>
        </p:nvSpPr>
        <p:spPr>
          <a:xfrm flipH="1">
            <a:off x="495300" y="204686"/>
            <a:ext cx="9155996" cy="749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/>
          <p:nvPr/>
        </p:nvSpPr>
        <p:spPr>
          <a:xfrm flipH="1">
            <a:off x="9259759" y="272355"/>
            <a:ext cx="3745298" cy="749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"/>
          <p:cNvSpPr txBox="1"/>
          <p:nvPr/>
        </p:nvSpPr>
        <p:spPr>
          <a:xfrm>
            <a:off x="864059" y="188913"/>
            <a:ext cx="8395700" cy="764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Характеристики «позиции»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59" y="6310915"/>
            <a:ext cx="6251910" cy="46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"/>
          <p:cNvSpPr txBox="1"/>
          <p:nvPr>
            <p:ph idx="1" type="body"/>
          </p:nvPr>
        </p:nvSpPr>
        <p:spPr>
          <a:xfrm>
            <a:off x="838200" y="1461135"/>
            <a:ext cx="10515600" cy="413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Char char="►"/>
            </a:pPr>
            <a:r>
              <a:rPr lang="ru-RU"/>
              <a:t>Позиция/функциональное место в мыслительной деятельности  характеризуется определенным: </a:t>
            </a:r>
            <a:endParaRPr/>
          </a:p>
          <a:p>
            <a:pPr indent="-116586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Char char="►"/>
            </a:pPr>
            <a:r>
              <a:rPr lang="ru-RU"/>
              <a:t>типом средств,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Char char="►"/>
            </a:pPr>
            <a:r>
              <a:rPr lang="ru-RU"/>
              <a:t>типом целей/задач и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Char char="►"/>
            </a:pPr>
            <a:r>
              <a:rPr lang="ru-RU"/>
              <a:t>типом объектов/ситуаций, с которым она может работать.</a:t>
            </a:r>
            <a:endParaRPr/>
          </a:p>
          <a:p>
            <a:pPr indent="-116586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None/>
            </a:pPr>
            <a:r>
              <a:rPr lang="ru-RU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524"/>
              </a:buClr>
              <a:buSzPct val="70000"/>
              <a:buFont typeface="Dosis"/>
              <a:buNone/>
            </a:pPr>
            <a:r>
              <a:rPr lang="ru-RU"/>
              <a:t>типом норм (здесь важен конфликт социальных и культурных норм)</a:t>
            </a:r>
            <a:endParaRPr/>
          </a:p>
        </p:txBody>
      </p:sp>
      <p:sp>
        <p:nvSpPr>
          <p:cNvPr id="218" name="Google Shape;218;p2"/>
          <p:cNvSpPr txBox="1"/>
          <p:nvPr>
            <p:ph idx="12" type="sldNum"/>
          </p:nvPr>
        </p:nvSpPr>
        <p:spPr>
          <a:xfrm>
            <a:off x="-2211977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ru-RU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2511" y="312737"/>
            <a:ext cx="2119495" cy="6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"/>
          <p:cNvSpPr/>
          <p:nvPr/>
        </p:nvSpPr>
        <p:spPr>
          <a:xfrm rot="5400000">
            <a:off x="4734575" y="4439415"/>
            <a:ext cx="817200" cy="48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e03fa8931_0_0"/>
          <p:cNvSpPr/>
          <p:nvPr/>
        </p:nvSpPr>
        <p:spPr>
          <a:xfrm>
            <a:off x="-1492113" y="23695"/>
            <a:ext cx="5448805" cy="6834533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</p:sp>
      <p:sp>
        <p:nvSpPr>
          <p:cNvPr id="226" name="Google Shape;226;g22e03fa8931_0_0"/>
          <p:cNvSpPr txBox="1"/>
          <p:nvPr>
            <p:ph idx="1" type="body"/>
          </p:nvPr>
        </p:nvSpPr>
        <p:spPr>
          <a:xfrm>
            <a:off x="838200" y="1506875"/>
            <a:ext cx="10515600" cy="4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41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60"/>
              <a:buFont typeface="Dosis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</p:txBody>
      </p:sp>
      <p:sp>
        <p:nvSpPr>
          <p:cNvPr id="227" name="Google Shape;227;g22e03fa8931_0_0"/>
          <p:cNvSpPr/>
          <p:nvPr/>
        </p:nvSpPr>
        <p:spPr>
          <a:xfrm flipH="1">
            <a:off x="-647736" y="-14750"/>
            <a:ext cx="3416100" cy="10311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2e03fa8931_0_0"/>
          <p:cNvSpPr/>
          <p:nvPr/>
        </p:nvSpPr>
        <p:spPr>
          <a:xfrm flipH="1">
            <a:off x="2151225" y="-15706"/>
            <a:ext cx="1026600" cy="10311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2e03fa8931_0_0"/>
          <p:cNvSpPr txBox="1"/>
          <p:nvPr/>
        </p:nvSpPr>
        <p:spPr>
          <a:xfrm>
            <a:off x="2360725" y="121325"/>
            <a:ext cx="7147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/>
              <a:t>Функция «мирового города»</a:t>
            </a:r>
            <a:endParaRPr sz="4000"/>
          </a:p>
        </p:txBody>
      </p:sp>
      <p:sp>
        <p:nvSpPr>
          <p:cNvPr id="230" name="Google Shape;230;g22e03fa8931_0_0"/>
          <p:cNvSpPr/>
          <p:nvPr/>
        </p:nvSpPr>
        <p:spPr>
          <a:xfrm flipH="1">
            <a:off x="8954475" y="5823119"/>
            <a:ext cx="3837600" cy="1035000"/>
          </a:xfrm>
          <a:prstGeom prst="parallelogram">
            <a:avLst>
              <a:gd fmla="val 51542" name="adj"/>
            </a:avLst>
          </a:prstGeom>
          <a:solidFill>
            <a:srgbClr val="EE35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2e03fa8931_0_0"/>
          <p:cNvSpPr/>
          <p:nvPr/>
        </p:nvSpPr>
        <p:spPr>
          <a:xfrm flipH="1">
            <a:off x="8400415" y="5823119"/>
            <a:ext cx="1107900" cy="1035000"/>
          </a:xfrm>
          <a:prstGeom prst="parallelogram">
            <a:avLst>
              <a:gd fmla="val 51542" name="adj"/>
            </a:avLst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2e03fa8931_0_0"/>
          <p:cNvSpPr txBox="1"/>
          <p:nvPr/>
        </p:nvSpPr>
        <p:spPr>
          <a:xfrm>
            <a:off x="9319675" y="5686859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Dosis"/>
              <a:buNone/>
            </a:pPr>
            <a:r>
              <a:rPr lang="ru-RU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33" name="Google Shape;233;g22e03fa893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202817"/>
            <a:ext cx="7458592" cy="55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2e03fa893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1391" y="319609"/>
            <a:ext cx="2140616" cy="67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2e03fa893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92125" y="0"/>
            <a:ext cx="1368412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2022-11-17T07:57:00Z</dcterms:created>
  <dc:creator>Смирнова Дарья Евгеньевна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479E2B3D45A54B538F2B851FD0D27053</vt:lpwstr>
  </property>
  <property fmtid="{D5CDD505-2E9C-101B-9397-08002B2CF9AE}" pid="3" name="KSOProductBuildVer">
    <vt:lpwstr>1049-11.2.0.11516</vt:lpwstr>
  </property>
</Properties>
</file>